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1" r:id="rId5"/>
  </p:sldMasterIdLst>
  <p:notesMasterIdLst>
    <p:notesMasterId r:id="rId14"/>
  </p:notesMasterIdLst>
  <p:sldIdLst>
    <p:sldId id="308" r:id="rId6"/>
    <p:sldId id="2147482304" r:id="rId7"/>
    <p:sldId id="2147482715" r:id="rId8"/>
    <p:sldId id="314" r:id="rId9"/>
    <p:sldId id="2147482717" r:id="rId10"/>
    <p:sldId id="2147482718" r:id="rId11"/>
    <p:sldId id="2147470449" r:id="rId12"/>
    <p:sldId id="3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20129-6E36-4A49-A956-9F1ABA99BBB7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1A4C6-502A-4D30-8866-C3E50B37D2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573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5F1D0-6239-425C-BB93-7F76AC490B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30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5F1D0-6239-425C-BB93-7F76AC490B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7134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F159B-9D53-39D5-F9B1-EAC55B57C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8CA6C-4BE7-4EF0-2BB1-608778A360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4E80E-A7D1-AAAC-4DDA-22DBD70F25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25043-746F-8F3F-897F-B6D22E86DC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5F1D0-6239-425C-BB93-7F76AC490B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2717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1A4C6-502A-4D30-8866-C3E50B37D2A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29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eur06.safelinks.protection.outlook.com/?url=http://www.rail-research.europa.eu/&amp;data=05|01||6a04a5d6bd9d4e4fb10808da29def965|bcfe75f290a54d168c623261618820aa|0|0|637868334888549089|Unknown|TWFpbGZsb3d8eyJWIjoiMC4wLjAwMDAiLCJQIjoiV2luMzIiLCJBTiI6Ik1haWwiLCJXVCI6Mn0%3D|3000|||&amp;sdata=wiFzMOdCilMalNMXLNwQ6ooBa6A7jONQnCtzOGaZK8g%3D&amp;reserved=0" TargetMode="External"/><Relationship Id="rId7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8437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6D0E4508-96DB-A771-CA1A-41DA60A240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3531" y="3157686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54886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487730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6" y="1962407"/>
            <a:ext cx="4877306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 &amp;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AE660F-185A-024D-FE17-309D90FA5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2000" y="0"/>
            <a:ext cx="4860000" cy="6858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3357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C013358-E15B-F227-105A-B73CDD43AB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923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984A0C-16F8-ADBC-5AED-8B634AE01D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8923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603CCE66-2B4E-DCBB-19AC-867E684C0B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923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81753861-98F6-9480-A81A-A82D009885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8923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37F394D4-DCE1-5651-035D-F184ACA4C4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5497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E3E1264-B91A-BBD9-8382-CFD9867209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97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C0C70F9F-94F6-83D3-7EBD-239F9B48A7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497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BC30AF50-52B5-F9CB-13EA-B7CC320E36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65497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3129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0B91DE2-BA8C-E0BD-0143-6198C9D882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2361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68490D11-A0FC-14F5-56ED-CCCFF8E86F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2361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C6501A11-B893-0C41-ABA5-71D60DBF44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2361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CA6DD1C-C962-6C8D-8F14-A88A818053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2361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8075" y="438127"/>
            <a:ext cx="4248000" cy="5937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4010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23495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9AD43C55-2633-DAAA-D1D9-65E561DF38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86513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12F56D50-EA24-85D9-1915-AA02BC97B7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86513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pour une image  2">
            <a:extLst>
              <a:ext uri="{FF2B5EF4-FFF2-40B4-BE49-F238E27FC236}">
                <a16:creationId xmlns:a16="http://schemas.microsoft.com/office/drawing/2014/main" id="{B9031AE4-1E05-9C73-01C8-277758559F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86513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2954B041-C57A-5FDE-B14C-D11BE12504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9531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3B4A8076-022D-C343-C4F8-EE73511CAA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49531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pour une image  2">
            <a:extLst>
              <a:ext uri="{FF2B5EF4-FFF2-40B4-BE49-F238E27FC236}">
                <a16:creationId xmlns:a16="http://schemas.microsoft.com/office/drawing/2014/main" id="{7846AA1B-1307-C7C8-86E5-17AB252C4CE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49531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5387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B7D6CE7-6EFC-E926-70C1-A527DCE16BE5}"/>
              </a:ext>
            </a:extLst>
          </p:cNvPr>
          <p:cNvSpPr txBox="1"/>
          <p:nvPr userDrawn="1"/>
        </p:nvSpPr>
        <p:spPr>
          <a:xfrm>
            <a:off x="4196972" y="733245"/>
            <a:ext cx="414930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Founding</a:t>
            </a:r>
            <a:r>
              <a:rPr lang="fr-BE" sz="2800" b="1" i="0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Members</a:t>
            </a:r>
            <a:endParaRPr lang="fr-BE" sz="2800" b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8BEC0-0FEB-B5AA-C6DA-E88D48A216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9" b="8364"/>
          <a:stretch/>
        </p:blipFill>
        <p:spPr>
          <a:xfrm>
            <a:off x="1131279" y="1712421"/>
            <a:ext cx="10275543" cy="441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5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/>
          <p:cNvSpPr>
            <a:spLocks noGrp="1"/>
          </p:cNvSpPr>
          <p:nvPr>
            <p:ph type="body" sz="quarter" idx="10"/>
          </p:nvPr>
        </p:nvSpPr>
        <p:spPr>
          <a:xfrm>
            <a:off x="2853532" y="2400878"/>
            <a:ext cx="6484936" cy="4901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1"/>
          </p:nvPr>
        </p:nvSpPr>
        <p:spPr>
          <a:xfrm>
            <a:off x="2853532" y="3057093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143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9922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6D0E4508-96DB-A771-CA1A-41DA60A240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3531" y="3157686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644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487730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6" y="1962407"/>
            <a:ext cx="4877306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 &amp;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AE660F-185A-024D-FE17-309D90FA5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2000" y="0"/>
            <a:ext cx="4860000" cy="6858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36674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C013358-E15B-F227-105A-B73CDD43AB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923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984A0C-16F8-ADBC-5AED-8B634AE01D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8923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603CCE66-2B4E-DCBB-19AC-867E684C0B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923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81753861-98F6-9480-A81A-A82D009885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8923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37F394D4-DCE1-5651-035D-F184ACA4C4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5497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E3E1264-B91A-BBD9-8382-CFD9867209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97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C0C70F9F-94F6-83D3-7EBD-239F9B48A7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497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BC30AF50-52B5-F9CB-13EA-B7CC320E36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65497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31857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0B91DE2-BA8C-E0BD-0143-6198C9D882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2361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68490D11-A0FC-14F5-56ED-CCCFF8E86F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2361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C6501A11-B893-0C41-ABA5-71D60DBF44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2361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CA6DD1C-C962-6C8D-8F14-A88A818053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2361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8075" y="438127"/>
            <a:ext cx="4248000" cy="5937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23145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23495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9AD43C55-2633-DAAA-D1D9-65E561DF38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86513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12F56D50-EA24-85D9-1915-AA02BC97B7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86513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pour une image  2">
            <a:extLst>
              <a:ext uri="{FF2B5EF4-FFF2-40B4-BE49-F238E27FC236}">
                <a16:creationId xmlns:a16="http://schemas.microsoft.com/office/drawing/2014/main" id="{B9031AE4-1E05-9C73-01C8-277758559F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86513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2954B041-C57A-5FDE-B14C-D11BE12504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9531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3B4A8076-022D-C343-C4F8-EE73511CAA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49531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pour une image  2">
            <a:extLst>
              <a:ext uri="{FF2B5EF4-FFF2-40B4-BE49-F238E27FC236}">
                <a16:creationId xmlns:a16="http://schemas.microsoft.com/office/drawing/2014/main" id="{7846AA1B-1307-C7C8-86E5-17AB252C4CE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49531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1898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B7D6CE7-6EFC-E926-70C1-A527DCE16BE5}"/>
              </a:ext>
            </a:extLst>
          </p:cNvPr>
          <p:cNvSpPr txBox="1"/>
          <p:nvPr userDrawn="1"/>
        </p:nvSpPr>
        <p:spPr>
          <a:xfrm>
            <a:off x="4196972" y="733245"/>
            <a:ext cx="414930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Founding</a:t>
            </a:r>
            <a:r>
              <a:rPr lang="fr-BE" sz="2800" b="1" i="0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Members</a:t>
            </a:r>
            <a:endParaRPr lang="fr-BE" sz="2800" b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8BEC0-0FEB-B5AA-C6DA-E88D48A216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9" b="8364"/>
          <a:stretch/>
        </p:blipFill>
        <p:spPr>
          <a:xfrm>
            <a:off x="1131279" y="1712421"/>
            <a:ext cx="10275543" cy="441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186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56739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6D0E4508-96DB-A771-CA1A-41DA60A240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3531" y="3157686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50211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487730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6" y="1962407"/>
            <a:ext cx="4877306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 &amp;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AE660F-185A-024D-FE17-309D90FA5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2000" y="0"/>
            <a:ext cx="4860000" cy="6858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783934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C013358-E15B-F227-105A-B73CDD43AB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923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984A0C-16F8-ADBC-5AED-8B634AE01D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8923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603CCE66-2B4E-DCBB-19AC-867E684C0B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923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81753861-98F6-9480-A81A-A82D009885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8923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37F394D4-DCE1-5651-035D-F184ACA4C4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5497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E3E1264-B91A-BBD9-8382-CFD9867209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97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C0C70F9F-94F6-83D3-7EBD-239F9B48A7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497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BC30AF50-52B5-F9CB-13EA-B7CC320E36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65497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96746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0B91DE2-BA8C-E0BD-0143-6198C9D882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2361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68490D11-A0FC-14F5-56ED-CCCFF8E86F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2361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C6501A11-B893-0C41-ABA5-71D60DBF44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2361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CA6DD1C-C962-6C8D-8F14-A88A818053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2361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8075" y="438127"/>
            <a:ext cx="4248000" cy="5937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92000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23495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9AD43C55-2633-DAAA-D1D9-65E561DF38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86513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12F56D50-EA24-85D9-1915-AA02BC97B7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86513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pour une image  2">
            <a:extLst>
              <a:ext uri="{FF2B5EF4-FFF2-40B4-BE49-F238E27FC236}">
                <a16:creationId xmlns:a16="http://schemas.microsoft.com/office/drawing/2014/main" id="{B9031AE4-1E05-9C73-01C8-277758559F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86513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2954B041-C57A-5FDE-B14C-D11BE12504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9531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3B4A8076-022D-C343-C4F8-EE73511CAA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49531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pour une image  2">
            <a:extLst>
              <a:ext uri="{FF2B5EF4-FFF2-40B4-BE49-F238E27FC236}">
                <a16:creationId xmlns:a16="http://schemas.microsoft.com/office/drawing/2014/main" id="{7846AA1B-1307-C7C8-86E5-17AB252C4CE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49531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4430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B7D6CE7-6EFC-E926-70C1-A527DCE16BE5}"/>
              </a:ext>
            </a:extLst>
          </p:cNvPr>
          <p:cNvSpPr txBox="1"/>
          <p:nvPr userDrawn="1"/>
        </p:nvSpPr>
        <p:spPr>
          <a:xfrm>
            <a:off x="4196972" y="733245"/>
            <a:ext cx="414930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Founding</a:t>
            </a:r>
            <a:r>
              <a:rPr lang="fr-BE" sz="2800" b="1" i="0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Members</a:t>
            </a:r>
            <a:endParaRPr lang="fr-BE" sz="2800" b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68BEC0-0FEB-B5AA-C6DA-E88D48A216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09" b="8364"/>
          <a:stretch/>
        </p:blipFill>
        <p:spPr>
          <a:xfrm>
            <a:off x="1131279" y="1712421"/>
            <a:ext cx="10275543" cy="441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920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0605" y="262001"/>
            <a:ext cx="9570874" cy="732935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en-GB" sz="3200" b="1" noProof="0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 text block.</a:t>
            </a:r>
            <a:endParaRPr lang="en-GB" sz="3200" noProof="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3478" y="1210491"/>
            <a:ext cx="10670961" cy="51814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</p:txBody>
      </p:sp>
    </p:spTree>
    <p:extLst>
      <p:ext uri="{BB962C8B-B14F-4D97-AF65-F5344CB8AC3E}">
        <p14:creationId xmlns:p14="http://schemas.microsoft.com/office/powerpoint/2010/main" val="19793138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0520" y="1030253"/>
            <a:ext cx="10670959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3478" y="1935333"/>
            <a:ext cx="10670961" cy="44565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34066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199" y="1093786"/>
            <a:ext cx="5391727" cy="54547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49290" y="1093787"/>
            <a:ext cx="5391727" cy="5454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671782" y="320675"/>
            <a:ext cx="8562109" cy="593725"/>
          </a:xfrm>
          <a:prstGeom prst="rect">
            <a:avLst/>
          </a:prstGeom>
        </p:spPr>
        <p:txBody>
          <a:bodyPr anchor="ctr"/>
          <a:lstStyle>
            <a:lvl1pPr>
              <a:defRPr sz="3200">
                <a:latin typeface="+mn-lt"/>
              </a:defRPr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152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2876" y="879074"/>
            <a:ext cx="9767959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02C39A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2878" y="234300"/>
            <a:ext cx="7209758" cy="5008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latin typeface="+mj-lt"/>
              </a:defRPr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72875" y="1880844"/>
            <a:ext cx="9767960" cy="398262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E2D20F8-95C3-30F3-5C72-0410993735C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1AD1544-96AF-452C-A8FA-5D7DEC9372CE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4636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0605" y="262001"/>
            <a:ext cx="9570874" cy="732935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en-GB" sz="3200" b="1" noProof="0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 text block.</a:t>
            </a:r>
            <a:endParaRPr lang="en-GB" sz="3200" noProof="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3478" y="1210491"/>
            <a:ext cx="10670961" cy="51814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</p:txBody>
      </p:sp>
    </p:spTree>
    <p:extLst>
      <p:ext uri="{BB962C8B-B14F-4D97-AF65-F5344CB8AC3E}">
        <p14:creationId xmlns:p14="http://schemas.microsoft.com/office/powerpoint/2010/main" val="7582178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866930" y="1368000"/>
            <a:ext cx="10486869" cy="410341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838200" y="468000"/>
            <a:ext cx="10515600" cy="473104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>
              <a:defRPr sz="3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131286"/>
            <a:ext cx="2743200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61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7912" y="967365"/>
            <a:ext cx="9767959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1B2500-95CA-9D9C-AA70-33E1BF7A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912" y="245470"/>
            <a:ext cx="8704437" cy="718808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79B23A-E4B7-3E90-8272-4C8FD0557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5821C-F7BD-27E6-099B-D32483083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B4E9-DF9F-4937-AF8C-ECA7A476123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07251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3532" y="2012951"/>
            <a:ext cx="6484936" cy="4901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53532" y="2669166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  <a:endParaRPr lang="fr-BE"/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609E2CDF-E1F6-D747-961F-776563001E1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472448" y="628869"/>
            <a:ext cx="1247103" cy="942108"/>
          </a:xfrm>
          <a:prstGeom prst="rect">
            <a:avLst/>
          </a:prstGeom>
        </p:spPr>
      </p:pic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53531" y="4008438"/>
            <a:ext cx="6484937" cy="1625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25340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345501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0605" y="262001"/>
            <a:ext cx="9570874" cy="732935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en-GB" sz="3200" b="1" noProof="0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 text block.</a:t>
            </a:r>
            <a:endParaRPr lang="en-GB" sz="3200" noProof="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3478" y="1210491"/>
            <a:ext cx="10670961" cy="51814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</p:txBody>
      </p:sp>
    </p:spTree>
    <p:extLst>
      <p:ext uri="{BB962C8B-B14F-4D97-AF65-F5344CB8AC3E}">
        <p14:creationId xmlns:p14="http://schemas.microsoft.com/office/powerpoint/2010/main" val="33145796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08172" y="240544"/>
            <a:ext cx="9726268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3478" y="1138845"/>
            <a:ext cx="10670961" cy="52530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08278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9AC10A1A-3190-8676-8789-7E83ABECECAE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412467" y="628869"/>
            <a:ext cx="1367066" cy="10327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76E6324-C7D7-B674-8A52-6296967F9645}"/>
              </a:ext>
            </a:extLst>
          </p:cNvPr>
          <p:cNvSpPr txBox="1"/>
          <p:nvPr userDrawn="1"/>
        </p:nvSpPr>
        <p:spPr>
          <a:xfrm>
            <a:off x="4311213" y="3030100"/>
            <a:ext cx="3569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White Atrium Building, 2nd Floor </a:t>
            </a:r>
          </a:p>
          <a:p>
            <a:pPr algn="ctr"/>
            <a:r>
              <a:rPr lang="en-US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Avenue de la </a:t>
            </a:r>
            <a:r>
              <a:rPr lang="en-US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Toison</a:t>
            </a:r>
            <a:r>
              <a:rPr lang="en-US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d’Or 56-60</a:t>
            </a:r>
          </a:p>
          <a:p>
            <a:pPr algn="ctr"/>
            <a:r>
              <a:rPr lang="en-US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B1060, Brussels - Belgium</a:t>
            </a:r>
            <a:endParaRPr lang="fr-BE">
              <a:solidFill>
                <a:srgbClr val="0C1D3E"/>
              </a:solidFill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7B3DEF0-2B1B-7580-0336-A80F3ED589BE}"/>
              </a:ext>
            </a:extLst>
          </p:cNvPr>
          <p:cNvSpPr txBox="1"/>
          <p:nvPr userDrawn="1"/>
        </p:nvSpPr>
        <p:spPr>
          <a:xfrm>
            <a:off x="4311213" y="4117560"/>
            <a:ext cx="3569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>
                <a:solidFill>
                  <a:srgbClr val="0C1D3E"/>
                </a:solidFill>
                <a:hlinkClick r:id="rId3" tooltip="Cliquez pour ouvrir une nouvelle fenêtre ou onglet&#10;https://eur06.safelinks.protection.outlook.com/?url=http%3A%2F%2Fwww.rail-research.europa.eu%2F&amp;data=05%7C01%7C%7C6a04a5d6bd9d4e4fb10808da29def965..."/>
              </a:rPr>
              <a:t>www.rail-research.europa.eu</a:t>
            </a:r>
            <a:endParaRPr lang="fr-BE">
              <a:solidFill>
                <a:srgbClr val="0C1D3E"/>
              </a:solidFill>
              <a:cs typeface="Arial" panose="020B0604020202020204" pitchFamily="34" charset="0"/>
            </a:endParaRPr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0838B557-1211-E6BE-A0A1-A2B74FA2B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4109" y="2009356"/>
            <a:ext cx="6243782" cy="5426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sz="5400" b="1">
                <a:solidFill>
                  <a:srgbClr val="97C62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Click to edit Master subtitle style</a:t>
            </a:r>
            <a:endParaRPr lang="fr-BE" sz="5400">
              <a:solidFill>
                <a:srgbClr val="97C62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82619B-8530-7CB3-B69C-F01BEE238DCC}"/>
              </a:ext>
            </a:extLst>
          </p:cNvPr>
          <p:cNvGrpSpPr/>
          <p:nvPr userDrawn="1"/>
        </p:nvGrpSpPr>
        <p:grpSpPr>
          <a:xfrm>
            <a:off x="5022658" y="5122009"/>
            <a:ext cx="2146684" cy="488226"/>
            <a:chOff x="4973314" y="5122009"/>
            <a:chExt cx="2146684" cy="488226"/>
          </a:xfrm>
        </p:grpSpPr>
        <p:pic>
          <p:nvPicPr>
            <p:cNvPr id="12" name="Graphique 11">
              <a:extLst>
                <a:ext uri="{FF2B5EF4-FFF2-40B4-BE49-F238E27FC236}">
                  <a16:creationId xmlns:a16="http://schemas.microsoft.com/office/drawing/2014/main" id="{C3C85ED0-EB66-ECEF-A4F4-A6EB6A451BE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73314" y="5141958"/>
              <a:ext cx="468277" cy="468277"/>
            </a:xfrm>
            <a:prstGeom prst="rect">
              <a:avLst/>
            </a:prstGeom>
          </p:spPr>
        </p:pic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BA7888D2-B8E7-B8C0-833F-8C9BA4BE1E0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092252" y="5122009"/>
              <a:ext cx="468277" cy="468277"/>
            </a:xfrm>
            <a:prstGeom prst="rect">
              <a:avLst/>
            </a:prstGeom>
          </p:spPr>
        </p:pic>
        <p:pic>
          <p:nvPicPr>
            <p:cNvPr id="15" name="Graphique 14">
              <a:extLst>
                <a:ext uri="{FF2B5EF4-FFF2-40B4-BE49-F238E27FC236}">
                  <a16:creationId xmlns:a16="http://schemas.microsoft.com/office/drawing/2014/main" id="{E67E4FE4-9F47-2924-67F6-2C449944595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32783" y="5141958"/>
              <a:ext cx="468277" cy="468277"/>
            </a:xfrm>
            <a:prstGeom prst="rect">
              <a:avLst/>
            </a:prstGeom>
          </p:spPr>
        </p:pic>
        <p:pic>
          <p:nvPicPr>
            <p:cNvPr id="17" name="Graphique 16">
              <a:extLst>
                <a:ext uri="{FF2B5EF4-FFF2-40B4-BE49-F238E27FC236}">
                  <a16:creationId xmlns:a16="http://schemas.microsoft.com/office/drawing/2014/main" id="{2D77E4D7-5A50-62B4-ABA1-A142A07F7D2D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651721" y="5141957"/>
              <a:ext cx="468277" cy="468277"/>
            </a:xfrm>
            <a:prstGeom prst="rect">
              <a:avLst/>
            </a:prstGeom>
          </p:spPr>
        </p:pic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7D869CDD-D768-1DE2-8DE9-C31423F23226}"/>
              </a:ext>
            </a:extLst>
          </p:cNvPr>
          <p:cNvSpPr/>
          <p:nvPr userDrawn="1"/>
        </p:nvSpPr>
        <p:spPr>
          <a:xfrm>
            <a:off x="5582127" y="5166377"/>
            <a:ext cx="423909" cy="42390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F858CA-7EE2-CB12-661A-B5B0609A5F2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6353" y="5244764"/>
            <a:ext cx="262661" cy="26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02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199" y="1093786"/>
            <a:ext cx="5391727" cy="54547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49290" y="1093787"/>
            <a:ext cx="5391727" cy="5454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671782" y="320675"/>
            <a:ext cx="8562109" cy="593725"/>
          </a:xfrm>
          <a:prstGeom prst="rect">
            <a:avLst/>
          </a:prstGeom>
        </p:spPr>
        <p:txBody>
          <a:bodyPr anchor="ctr"/>
          <a:lstStyle>
            <a:lvl1pPr>
              <a:defRPr sz="3200">
                <a:latin typeface="+mn-lt"/>
              </a:defRPr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0730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2876" y="1407937"/>
            <a:ext cx="9767959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72877" y="234300"/>
            <a:ext cx="9767960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6D0E4508-96DB-A771-CA1A-41DA60A240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3531" y="3157686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166404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08172" y="240544"/>
            <a:ext cx="9726268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3478" y="1138845"/>
            <a:ext cx="10670961" cy="52530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429670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920" y="1030253"/>
            <a:ext cx="10670959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1878" y="1935333"/>
            <a:ext cx="10670961" cy="44565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512309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920" y="1030253"/>
            <a:ext cx="10670959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3809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17">
            <a:extLst>
              <a:ext uri="{FF2B5EF4-FFF2-40B4-BE49-F238E27FC236}">
                <a16:creationId xmlns:a16="http://schemas.microsoft.com/office/drawing/2014/main" id="{6D0E4508-96DB-A771-CA1A-41DA60A240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3531" y="3157686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179354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487730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6" y="1962407"/>
            <a:ext cx="4877306" cy="10530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 &amp;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3495" y="3157687"/>
            <a:ext cx="4877306" cy="338165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AE660F-185A-024D-FE17-309D90FA57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32000" y="0"/>
            <a:ext cx="4860000" cy="685800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06503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6484936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6484937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7" name="Espace réservé du texte 17">
            <a:extLst>
              <a:ext uri="{FF2B5EF4-FFF2-40B4-BE49-F238E27FC236}">
                <a16:creationId xmlns:a16="http://schemas.microsoft.com/office/drawing/2014/main" id="{CC013358-E15B-F227-105A-B73CDD43AB0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923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10984A0C-16F8-ADBC-5AED-8B634AE01D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8923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Espace réservé du texte 17">
            <a:extLst>
              <a:ext uri="{FF2B5EF4-FFF2-40B4-BE49-F238E27FC236}">
                <a16:creationId xmlns:a16="http://schemas.microsoft.com/office/drawing/2014/main" id="{603CCE66-2B4E-DCBB-19AC-867E684C0B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923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0" name="Espace réservé du texte 17">
            <a:extLst>
              <a:ext uri="{FF2B5EF4-FFF2-40B4-BE49-F238E27FC236}">
                <a16:creationId xmlns:a16="http://schemas.microsoft.com/office/drawing/2014/main" id="{81753861-98F6-9480-A81A-A82D009885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8923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37F394D4-DCE1-5651-035D-F184ACA4C4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654975" y="300990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7E3E1264-B91A-BBD9-8382-CFD9867209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975" y="3838756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du texte 17">
            <a:extLst>
              <a:ext uri="{FF2B5EF4-FFF2-40B4-BE49-F238E27FC236}">
                <a16:creationId xmlns:a16="http://schemas.microsoft.com/office/drawing/2014/main" id="{C0C70F9F-94F6-83D3-7EBD-239F9B48A7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654975" y="486171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BC30AF50-52B5-F9CB-13EA-B7CC320E362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654975" y="5690560"/>
            <a:ext cx="2919196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755125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3495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10492186-6315-87FA-9F38-94B329B74C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23495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Espace réservé du texte 17">
            <a:extLst>
              <a:ext uri="{FF2B5EF4-FFF2-40B4-BE49-F238E27FC236}">
                <a16:creationId xmlns:a16="http://schemas.microsoft.com/office/drawing/2014/main" id="{70B91DE2-BA8C-E0BD-0143-6198C9D882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2361" y="300990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7" name="Espace réservé du texte 17">
            <a:extLst>
              <a:ext uri="{FF2B5EF4-FFF2-40B4-BE49-F238E27FC236}">
                <a16:creationId xmlns:a16="http://schemas.microsoft.com/office/drawing/2014/main" id="{68490D11-A0FC-14F5-56ED-CCCFF8E86F4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2361" y="3838756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8" name="Espace réservé du texte 17">
            <a:extLst>
              <a:ext uri="{FF2B5EF4-FFF2-40B4-BE49-F238E27FC236}">
                <a16:creationId xmlns:a16="http://schemas.microsoft.com/office/drawing/2014/main" id="{C6501A11-B893-0C41-ABA5-71D60DBF44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2361" y="486171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9" name="Espace réservé du texte 17">
            <a:extLst>
              <a:ext uri="{FF2B5EF4-FFF2-40B4-BE49-F238E27FC236}">
                <a16:creationId xmlns:a16="http://schemas.microsoft.com/office/drawing/2014/main" id="{0CA6DD1C-C962-6C8D-8F14-A88A818053D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2361" y="5690560"/>
            <a:ext cx="247053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458075" y="438127"/>
            <a:ext cx="4248000" cy="5937250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75888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C04BE12B-222A-E03C-0F02-EBCC53644F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3495" y="1589305"/>
            <a:ext cx="5576045" cy="23091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1">
                <a:solidFill>
                  <a:srgbClr val="97C62E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r-FR"/>
              <a:t>SUR TITRE</a:t>
            </a:r>
            <a:endParaRPr lang="fr-BE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3495" y="1962407"/>
            <a:ext cx="5576045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&amp;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photo.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D87956F5-3286-C8C6-2642-D5B2ADDDDB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3495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A283651-324B-BCCC-227D-AEB3205E62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23495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D6422F5-FF60-AFA5-C4DA-19511872058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523495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1" name="Espace réservé du texte 17">
            <a:extLst>
              <a:ext uri="{FF2B5EF4-FFF2-40B4-BE49-F238E27FC236}">
                <a16:creationId xmlns:a16="http://schemas.microsoft.com/office/drawing/2014/main" id="{9AD43C55-2633-DAAA-D1D9-65E561DF38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86513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2" name="Espace réservé du texte 17">
            <a:extLst>
              <a:ext uri="{FF2B5EF4-FFF2-40B4-BE49-F238E27FC236}">
                <a16:creationId xmlns:a16="http://schemas.microsoft.com/office/drawing/2014/main" id="{12F56D50-EA24-85D9-1915-AA02BC97B7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86513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Espace réservé pour une image  2">
            <a:extLst>
              <a:ext uri="{FF2B5EF4-FFF2-40B4-BE49-F238E27FC236}">
                <a16:creationId xmlns:a16="http://schemas.microsoft.com/office/drawing/2014/main" id="{B9031AE4-1E05-9C73-01C8-277758559F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86513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24" name="Espace réservé du texte 17">
            <a:extLst>
              <a:ext uri="{FF2B5EF4-FFF2-40B4-BE49-F238E27FC236}">
                <a16:creationId xmlns:a16="http://schemas.microsoft.com/office/drawing/2014/main" id="{2954B041-C57A-5FDE-B14C-D11BE12504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9531" y="486171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/>
            </a:lvl1pPr>
            <a:lvl2pPr marL="457200" indent="0">
              <a:buNone/>
              <a:defRPr/>
            </a:lvl2pPr>
          </a:lstStyle>
          <a:p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Consectetuer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b="1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fr-FR" b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commodo.</a:t>
            </a:r>
            <a:endParaRPr lang="fr-FR"/>
          </a:p>
        </p:txBody>
      </p:sp>
      <p:sp>
        <p:nvSpPr>
          <p:cNvPr id="25" name="Espace réservé du texte 17">
            <a:extLst>
              <a:ext uri="{FF2B5EF4-FFF2-40B4-BE49-F238E27FC236}">
                <a16:creationId xmlns:a16="http://schemas.microsoft.com/office/drawing/2014/main" id="{3B4A8076-022D-C343-C4F8-EE73511CAA2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849531" y="5690560"/>
            <a:ext cx="2600324" cy="68481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Espace réservé pour une image  2">
            <a:extLst>
              <a:ext uri="{FF2B5EF4-FFF2-40B4-BE49-F238E27FC236}">
                <a16:creationId xmlns:a16="http://schemas.microsoft.com/office/drawing/2014/main" id="{7846AA1B-1307-C7C8-86E5-17AB252C4CE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849531" y="2984740"/>
            <a:ext cx="2600324" cy="1732938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54911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8476ABF-C079-022D-E0CF-A69E87CAE3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246" y="1399413"/>
            <a:ext cx="11094301" cy="508644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B7D6CE7-6EFC-E926-70C1-A527DCE16BE5}"/>
              </a:ext>
            </a:extLst>
          </p:cNvPr>
          <p:cNvSpPr txBox="1"/>
          <p:nvPr userDrawn="1"/>
        </p:nvSpPr>
        <p:spPr>
          <a:xfrm>
            <a:off x="4196972" y="733245"/>
            <a:ext cx="4149305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Founding</a:t>
            </a:r>
            <a:r>
              <a:rPr lang="fr-BE" sz="2800" b="1" i="0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BE" sz="2800" b="1" i="0" err="1">
                <a:solidFill>
                  <a:srgbClr val="0C1D3E"/>
                </a:solidFill>
                <a:effectLst/>
                <a:latin typeface="Arial" panose="020B0604020202020204" pitchFamily="34" charset="0"/>
              </a:rPr>
              <a:t>Members</a:t>
            </a:r>
            <a:endParaRPr lang="fr-BE" sz="2800" b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02CDB3-4469-4986-AEAB-22CB2A7DF211}"/>
              </a:ext>
            </a:extLst>
          </p:cNvPr>
          <p:cNvSpPr/>
          <p:nvPr userDrawn="1"/>
        </p:nvSpPr>
        <p:spPr>
          <a:xfrm>
            <a:off x="4036380" y="4911571"/>
            <a:ext cx="1526959" cy="5581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6233F4-40D1-47D8-BAB7-F531D74CBA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357" y="5030397"/>
            <a:ext cx="895004" cy="32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96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BCB0E257-B783-CD59-EBC7-3500459186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0520" y="1030253"/>
            <a:ext cx="10670959" cy="73293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/>
            </a:lvl1pPr>
          </a:lstStyle>
          <a:p>
            <a:pPr algn="l"/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Title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200" b="1" err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</a:t>
            </a:r>
            <a:r>
              <a:rPr lang="fr-FR" sz="3200" b="1">
                <a:solidFill>
                  <a:srgbClr val="0C1D3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block.</a:t>
            </a:r>
            <a:endParaRPr lang="fr-BE" sz="3200">
              <a:solidFill>
                <a:srgbClr val="0C1D3E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592C4D3-9644-BF76-5002-32CAF201406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3478" y="1935333"/>
            <a:ext cx="10670961" cy="445658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/>
            </a:lvl1pPr>
            <a:lvl2pPr marL="457200" indent="0">
              <a:buNone/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107477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92177-460E-0A2E-AE5A-82E569761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CE90E-8EBA-2D52-3F9D-E1B6343D2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09D9B-A8CC-F1F2-384B-75829118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CBB69-F507-4B66-86B8-AC4B98C7563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88A9C-3D75-4DEF-9C4A-213538D4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3515-ABEC-C7CB-CF5F-281750C5C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1C4B-4214-4092-94E6-36721015C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732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199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Main template_Title&amp;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28618D-6FBD-AD4F-8D43-E09890CBE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E44464-339C-4640-A68F-AD5FAC0DB85D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Lorem ipsum</a:t>
            </a:r>
          </a:p>
          <a:p>
            <a:pPr lvl="1"/>
            <a:r>
              <a:rPr lang="fr-FR"/>
              <a:t>Lorem ipsum</a:t>
            </a:r>
          </a:p>
          <a:p>
            <a:pPr lvl="2"/>
            <a:r>
              <a:rPr lang="fr-FR"/>
              <a:t>Lorem ipsum</a:t>
            </a:r>
          </a:p>
          <a:p>
            <a:pPr lvl="3"/>
            <a:r>
              <a:rPr lang="fr-FR"/>
              <a:t>Lorem ipsum</a:t>
            </a:r>
          </a:p>
          <a:p>
            <a:pPr lvl="4"/>
            <a:r>
              <a:rPr lang="fr-FR"/>
              <a:t>Lorem ipsum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8A20ED-7568-AC40-8952-FE2ACB25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C3CFE-11D2-9E4D-B700-59E0E3AAC8F2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500258-EA4E-8244-8D0A-94550C2F7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F6F189-3884-AB4B-A72D-2202C1429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B0DC6-0311-9D4C-8333-A8862636E7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3000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4">
            <a:extLst>
              <a:ext uri="{FF2B5EF4-FFF2-40B4-BE49-F238E27FC236}">
                <a16:creationId xmlns:a16="http://schemas.microsoft.com/office/drawing/2014/main" id="{3CFB7D43-5204-97A2-2F54-D6AB17306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5464" y="177679"/>
            <a:ext cx="9568336" cy="684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68982BA5-B228-F87B-3B1D-E0CCB33BF82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BB0DC6-0311-9D4C-8333-A8862636E7AD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24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01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6" r:id="rId33"/>
    <p:sldLayoutId id="2147483700" r:id="rId34"/>
    <p:sldLayoutId id="2147483718" r:id="rId35"/>
    <p:sldLayoutId id="2147483719" r:id="rId36"/>
    <p:sldLayoutId id="2147483720" r:id="rId3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453600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25000">
                <a:schemeClr val="tx1"/>
              </a:gs>
              <a:gs pos="100000">
                <a:srgbClr val="0064AF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que 4">
            <a:extLst>
              <a:ext uri="{FF2B5EF4-FFF2-40B4-BE49-F238E27FC236}">
                <a16:creationId xmlns:a16="http://schemas.microsoft.com/office/drawing/2014/main" id="{609E2CDF-E1F6-D747-961F-776563001E15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61473" y="269047"/>
            <a:ext cx="900639" cy="680377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0" y="5865818"/>
            <a:ext cx="352425" cy="463550"/>
            <a:chOff x="0" y="3695"/>
            <a:chExt cx="222" cy="292"/>
          </a:xfrm>
        </p:grpSpPr>
        <p:sp>
          <p:nvSpPr>
            <p:cNvPr id="6" name="Freeform 5"/>
            <p:cNvSpPr>
              <a:spLocks/>
            </p:cNvSpPr>
            <p:nvPr userDrawn="1"/>
          </p:nvSpPr>
          <p:spPr bwMode="auto">
            <a:xfrm>
              <a:off x="0" y="3695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 userDrawn="1"/>
          </p:nvSpPr>
          <p:spPr bwMode="auto">
            <a:xfrm>
              <a:off x="0" y="3811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 userDrawn="1"/>
          </p:nvSpPr>
          <p:spPr bwMode="auto">
            <a:xfrm>
              <a:off x="0" y="3928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0" y="3695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 userDrawn="1"/>
          </p:nvSpPr>
          <p:spPr bwMode="auto">
            <a:xfrm>
              <a:off x="0" y="3811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0" y="3928"/>
              <a:ext cx="222" cy="59"/>
            </a:xfrm>
            <a:custGeom>
              <a:avLst/>
              <a:gdLst>
                <a:gd name="T0" fmla="*/ 162 w 222"/>
                <a:gd name="T1" fmla="*/ 59 h 59"/>
                <a:gd name="T2" fmla="*/ 0 w 222"/>
                <a:gd name="T3" fmla="*/ 59 h 59"/>
                <a:gd name="T4" fmla="*/ 0 w 222"/>
                <a:gd name="T5" fmla="*/ 0 h 59"/>
                <a:gd name="T6" fmla="*/ 222 w 222"/>
                <a:gd name="T7" fmla="*/ 0 h 59"/>
                <a:gd name="T8" fmla="*/ 162 w 2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59">
                  <a:moveTo>
                    <a:pt x="162" y="59"/>
                  </a:moveTo>
                  <a:lnTo>
                    <a:pt x="0" y="59"/>
                  </a:lnTo>
                  <a:lnTo>
                    <a:pt x="0" y="0"/>
                  </a:lnTo>
                  <a:lnTo>
                    <a:pt x="222" y="0"/>
                  </a:lnTo>
                  <a:lnTo>
                    <a:pt x="162" y="59"/>
                  </a:lnTo>
                  <a:close/>
                </a:path>
              </a:pathLst>
            </a:custGeom>
            <a:solidFill>
              <a:srgbClr val="8BB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111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18" Type="http://schemas.microsoft.com/office/2007/relationships/hdphoto" Target="../media/hdphoto5.wdp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microsoft.com/office/2007/relationships/hdphoto" Target="../media/hdphoto2.wdp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6" Type="http://schemas.microsoft.com/office/2007/relationships/hdphoto" Target="../media/hdphoto4.wdp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5.png"/><Relationship Id="rId10" Type="http://schemas.microsoft.com/office/2007/relationships/hdphoto" Target="../media/hdphoto1.wdp"/><Relationship Id="rId19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44.svg"/><Relationship Id="rId3" Type="http://schemas.openxmlformats.org/officeDocument/2006/relationships/image" Target="../media/image34.sv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/>
          <p:nvPr/>
        </p:nvSpPr>
        <p:spPr>
          <a:xfrm>
            <a:off x="3230880" y="1"/>
            <a:ext cx="8961120" cy="6857999"/>
          </a:xfrm>
          <a:custGeom>
            <a:avLst/>
            <a:gdLst>
              <a:gd name="connsiteX0" fmla="*/ 6855782 w 8961120"/>
              <a:gd name="connsiteY0" fmla="*/ 0 h 6857999"/>
              <a:gd name="connsiteX1" fmla="*/ 7386917 w 8961120"/>
              <a:gd name="connsiteY1" fmla="*/ 2266 h 6857999"/>
              <a:gd name="connsiteX2" fmla="*/ 7389182 w 8961120"/>
              <a:gd name="connsiteY2" fmla="*/ 0 h 6857999"/>
              <a:gd name="connsiteX3" fmla="*/ 8961120 w 8961120"/>
              <a:gd name="connsiteY3" fmla="*/ 6705 h 6857999"/>
              <a:gd name="connsiteX4" fmla="*/ 8961120 w 8961120"/>
              <a:gd name="connsiteY4" fmla="*/ 6857999 h 6857999"/>
              <a:gd name="connsiteX5" fmla="*/ 8427720 w 8961120"/>
              <a:gd name="connsiteY5" fmla="*/ 6857999 h 6857999"/>
              <a:gd name="connsiteX6" fmla="*/ 533400 w 8961120"/>
              <a:gd name="connsiteY6" fmla="*/ 6857999 h 6857999"/>
              <a:gd name="connsiteX7" fmla="*/ 0 w 8961120"/>
              <a:gd name="connsiteY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61120" h="6857999">
                <a:moveTo>
                  <a:pt x="6855782" y="0"/>
                </a:moveTo>
                <a:lnTo>
                  <a:pt x="7386917" y="2266"/>
                </a:lnTo>
                <a:lnTo>
                  <a:pt x="7389182" y="0"/>
                </a:lnTo>
                <a:lnTo>
                  <a:pt x="8961120" y="6705"/>
                </a:lnTo>
                <a:lnTo>
                  <a:pt x="8961120" y="6857999"/>
                </a:lnTo>
                <a:lnTo>
                  <a:pt x="8427720" y="6857999"/>
                </a:lnTo>
                <a:lnTo>
                  <a:pt x="5334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68608"/>
            <a:ext cx="12192000" cy="5520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657" y="1766427"/>
            <a:ext cx="2588137" cy="1953311"/>
          </a:xfrm>
          <a:prstGeom prst="rect">
            <a:avLst/>
          </a:prstGeom>
        </p:spPr>
      </p:pic>
      <p:sp>
        <p:nvSpPr>
          <p:cNvPr id="14" name="Freeform 13"/>
          <p:cNvSpPr>
            <a:spLocks/>
          </p:cNvSpPr>
          <p:nvPr/>
        </p:nvSpPr>
        <p:spPr bwMode="auto">
          <a:xfrm>
            <a:off x="-1" y="2143760"/>
            <a:ext cx="8721532" cy="2187772"/>
          </a:xfrm>
          <a:custGeom>
            <a:avLst/>
            <a:gdLst>
              <a:gd name="connsiteX0" fmla="*/ 0 w 8721532"/>
              <a:gd name="connsiteY0" fmla="*/ 0 h 2187772"/>
              <a:gd name="connsiteX1" fmla="*/ 152399 w 8721532"/>
              <a:gd name="connsiteY1" fmla="*/ 0 h 2187772"/>
              <a:gd name="connsiteX2" fmla="*/ 480979 w 8721532"/>
              <a:gd name="connsiteY2" fmla="*/ 0 h 2187772"/>
              <a:gd name="connsiteX3" fmla="*/ 633378 w 8721532"/>
              <a:gd name="connsiteY3" fmla="*/ 0 h 2187772"/>
              <a:gd name="connsiteX4" fmla="*/ 8088154 w 8721532"/>
              <a:gd name="connsiteY4" fmla="*/ 0 h 2187772"/>
              <a:gd name="connsiteX5" fmla="*/ 8240553 w 8721532"/>
              <a:gd name="connsiteY5" fmla="*/ 0 h 2187772"/>
              <a:gd name="connsiteX6" fmla="*/ 8569133 w 8721532"/>
              <a:gd name="connsiteY6" fmla="*/ 0 h 2187772"/>
              <a:gd name="connsiteX7" fmla="*/ 8721532 w 8721532"/>
              <a:gd name="connsiteY7" fmla="*/ 0 h 2187772"/>
              <a:gd name="connsiteX8" fmla="*/ 6535544 w 8721532"/>
              <a:gd name="connsiteY8" fmla="*/ 2187772 h 2187772"/>
              <a:gd name="connsiteX9" fmla="*/ 6383145 w 8721532"/>
              <a:gd name="connsiteY9" fmla="*/ 2187772 h 2187772"/>
              <a:gd name="connsiteX10" fmla="*/ 6054566 w 8721532"/>
              <a:gd name="connsiteY10" fmla="*/ 2187772 h 2187772"/>
              <a:gd name="connsiteX11" fmla="*/ 5902167 w 8721532"/>
              <a:gd name="connsiteY11" fmla="*/ 2187772 h 2187772"/>
              <a:gd name="connsiteX12" fmla="*/ 633378 w 8721532"/>
              <a:gd name="connsiteY12" fmla="*/ 2187772 h 2187772"/>
              <a:gd name="connsiteX13" fmla="*/ 480979 w 8721532"/>
              <a:gd name="connsiteY13" fmla="*/ 2187772 h 2187772"/>
              <a:gd name="connsiteX14" fmla="*/ 152399 w 8721532"/>
              <a:gd name="connsiteY14" fmla="*/ 2187772 h 2187772"/>
              <a:gd name="connsiteX15" fmla="*/ 0 w 8721532"/>
              <a:gd name="connsiteY15" fmla="*/ 2187772 h 2187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721532" h="2187772">
                <a:moveTo>
                  <a:pt x="0" y="0"/>
                </a:moveTo>
                <a:lnTo>
                  <a:pt x="152399" y="0"/>
                </a:lnTo>
                <a:lnTo>
                  <a:pt x="480979" y="0"/>
                </a:lnTo>
                <a:lnTo>
                  <a:pt x="633378" y="0"/>
                </a:lnTo>
                <a:lnTo>
                  <a:pt x="8088154" y="0"/>
                </a:lnTo>
                <a:lnTo>
                  <a:pt x="8240553" y="0"/>
                </a:lnTo>
                <a:lnTo>
                  <a:pt x="8569133" y="0"/>
                </a:lnTo>
                <a:lnTo>
                  <a:pt x="8721532" y="0"/>
                </a:lnTo>
                <a:lnTo>
                  <a:pt x="6535544" y="2187772"/>
                </a:lnTo>
                <a:lnTo>
                  <a:pt x="6383145" y="2187772"/>
                </a:lnTo>
                <a:lnTo>
                  <a:pt x="6054566" y="2187772"/>
                </a:lnTo>
                <a:lnTo>
                  <a:pt x="5902167" y="2187772"/>
                </a:lnTo>
                <a:lnTo>
                  <a:pt x="633378" y="2187772"/>
                </a:lnTo>
                <a:lnTo>
                  <a:pt x="480979" y="2187772"/>
                </a:lnTo>
                <a:lnTo>
                  <a:pt x="152399" y="2187772"/>
                </a:lnTo>
                <a:lnTo>
                  <a:pt x="0" y="21877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C1D3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B7F728-1FE2-4DBF-BF1E-D0ACD6CC55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6401" y="2352680"/>
            <a:ext cx="7720167" cy="1764405"/>
          </a:xfrm>
        </p:spPr>
        <p:txBody>
          <a:bodyPr anchor="ctr" anchorCtr="0"/>
          <a:lstStyle/>
          <a:p>
            <a:pPr algn="l"/>
            <a:r>
              <a:rPr lang="en-US" sz="3600" dirty="0">
                <a:solidFill>
                  <a:schemeClr val="bg1"/>
                </a:solidFill>
              </a:rPr>
              <a:t>S5LECT final event</a:t>
            </a:r>
          </a:p>
          <a:p>
            <a:pPr algn="l"/>
            <a:r>
              <a:rPr lang="en-US" sz="3600" b="0" dirty="0">
                <a:solidFill>
                  <a:schemeClr val="bg1"/>
                </a:solidFill>
              </a:rPr>
              <a:t>07 October 2026  </a:t>
            </a:r>
            <a:endParaRPr lang="en-GB" sz="3600" b="0" dirty="0">
              <a:solidFill>
                <a:schemeClr val="bg1"/>
              </a:solidFill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3DA14F9-C84B-D617-3889-E1494E0A2C0F}"/>
              </a:ext>
            </a:extLst>
          </p:cNvPr>
          <p:cNvSpPr txBox="1">
            <a:spLocks/>
          </p:cNvSpPr>
          <p:nvPr/>
        </p:nvSpPr>
        <p:spPr>
          <a:xfrm>
            <a:off x="4460844" y="4656222"/>
            <a:ext cx="7720167" cy="1764405"/>
          </a:xfrm>
          <a:prstGeom prst="rect">
            <a:avLst/>
          </a:prstGeom>
        </p:spPr>
        <p:txBody>
          <a:bodyPr anchor="ctr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0" dirty="0">
                <a:solidFill>
                  <a:schemeClr val="tx1"/>
                </a:solidFill>
              </a:rPr>
              <a:t>Léa </a:t>
            </a:r>
            <a:r>
              <a:rPr lang="en-US" sz="2000" b="0" dirty="0" err="1">
                <a:solidFill>
                  <a:schemeClr val="tx1"/>
                </a:solidFill>
              </a:rPr>
              <a:t>Paties</a:t>
            </a:r>
            <a:endParaRPr lang="en-US" sz="2000" b="0" dirty="0">
              <a:solidFill>
                <a:schemeClr val="tx1"/>
              </a:solidFill>
            </a:endParaRPr>
          </a:p>
          <a:p>
            <a:pPr algn="r"/>
            <a:r>
              <a:rPr lang="en-US" sz="2000" b="0" dirty="0">
                <a:solidFill>
                  <a:schemeClr val="tx1"/>
                </a:solidFill>
              </a:rPr>
              <a:t>Senior </a:t>
            </a:r>
            <a:r>
              <a:rPr lang="en-US" sz="2000" b="0" dirty="0" err="1">
                <a:solidFill>
                  <a:schemeClr val="tx1"/>
                </a:solidFill>
              </a:rPr>
              <a:t>Programme</a:t>
            </a:r>
            <a:r>
              <a:rPr lang="en-US" sz="2000" b="0" dirty="0">
                <a:solidFill>
                  <a:schemeClr val="tx1"/>
                </a:solidFill>
              </a:rPr>
              <a:t> Manager</a:t>
            </a:r>
          </a:p>
        </p:txBody>
      </p:sp>
    </p:spTree>
    <p:extLst>
      <p:ext uri="{BB962C8B-B14F-4D97-AF65-F5344CB8AC3E}">
        <p14:creationId xmlns:p14="http://schemas.microsoft.com/office/powerpoint/2010/main" val="2101903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2E425-DC0C-9275-B8FE-15BE89D05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094BC-5311-5D03-DA6D-F9450D7ACA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21884" y="340670"/>
            <a:ext cx="10670585" cy="732935"/>
          </a:xfrm>
        </p:spPr>
        <p:txBody>
          <a:bodyPr/>
          <a:lstStyle/>
          <a:p>
            <a:r>
              <a:rPr lang="en-GB"/>
              <a:t>About Europe’s Rail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92571D-3642-BE4D-9A33-5FE9BE064089}"/>
              </a:ext>
            </a:extLst>
          </p:cNvPr>
          <p:cNvSpPr/>
          <p:nvPr/>
        </p:nvSpPr>
        <p:spPr>
          <a:xfrm>
            <a:off x="1056015" y="1468387"/>
            <a:ext cx="2049870" cy="2049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Established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November 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Council Regulation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 2021/2085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as a Joint Undertaking –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body of the EU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C1D3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34CDF2-761E-70B8-8A71-E07CA2094F93}"/>
              </a:ext>
            </a:extLst>
          </p:cNvPr>
          <p:cNvSpPr/>
          <p:nvPr/>
        </p:nvSpPr>
        <p:spPr>
          <a:xfrm>
            <a:off x="1056015" y="3822209"/>
            <a:ext cx="2049870" cy="2049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Public Partner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European Union,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represented by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European Commission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E666B67-1A00-07D0-03D4-A7F40284B03C}"/>
              </a:ext>
            </a:extLst>
          </p:cNvPr>
          <p:cNvSpPr/>
          <p:nvPr/>
        </p:nvSpPr>
        <p:spPr>
          <a:xfrm>
            <a:off x="3475368" y="1468387"/>
            <a:ext cx="2049870" cy="2049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Governance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Governing Board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Main advisory groups: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Representatives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Scientific Steering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Group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97CABF-BAE5-0728-E678-25E58C4B375C}"/>
              </a:ext>
            </a:extLst>
          </p:cNvPr>
          <p:cNvSpPr/>
          <p:nvPr/>
        </p:nvSpPr>
        <p:spPr>
          <a:xfrm>
            <a:off x="3475368" y="3822209"/>
            <a:ext cx="2049870" cy="204987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Private Members</a:t>
            </a:r>
            <a:b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29 members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representing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rail value chain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82809-DA1A-5656-336E-189568FD82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05" t="17176"/>
          <a:stretch>
            <a:fillRect/>
          </a:stretch>
        </p:blipFill>
        <p:spPr>
          <a:xfrm>
            <a:off x="6196584" y="2409833"/>
            <a:ext cx="5513207" cy="28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0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397" y="120"/>
            <a:ext cx="11734390" cy="685776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6896073" y="3207442"/>
            <a:ext cx="3981311" cy="2127664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9" name="Rectangle 308"/>
          <p:cNvSpPr/>
          <p:nvPr/>
        </p:nvSpPr>
        <p:spPr>
          <a:xfrm>
            <a:off x="7081743" y="4514813"/>
            <a:ext cx="3609973" cy="23430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1" name="Text Placeholder 4"/>
          <p:cNvSpPr txBox="1">
            <a:spLocks/>
          </p:cNvSpPr>
          <p:nvPr/>
        </p:nvSpPr>
        <p:spPr>
          <a:xfrm>
            <a:off x="6922203" y="5544515"/>
            <a:ext cx="4002926" cy="6471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Technological and operational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solutions</a:t>
            </a:r>
          </a:p>
        </p:txBody>
      </p:sp>
      <p:grpSp>
        <p:nvGrpSpPr>
          <p:cNvPr id="312" name="Group 311"/>
          <p:cNvGrpSpPr/>
          <p:nvPr/>
        </p:nvGrpSpPr>
        <p:grpSpPr>
          <a:xfrm>
            <a:off x="7092008" y="4108838"/>
            <a:ext cx="3589443" cy="1326811"/>
            <a:chOff x="1368521" y="4628067"/>
            <a:chExt cx="4272258" cy="1618809"/>
          </a:xfrm>
        </p:grpSpPr>
        <p:sp>
          <p:nvSpPr>
            <p:cNvPr id="313" name="Rectangle 312"/>
            <p:cNvSpPr/>
            <p:nvPr/>
          </p:nvSpPr>
          <p:spPr>
            <a:xfrm>
              <a:off x="1368521" y="4628067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User-</a:t>
              </a: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focused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b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Research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&amp; Innovation</a:t>
              </a:r>
            </a:p>
          </p:txBody>
        </p:sp>
        <p:sp>
          <p:nvSpPr>
            <p:cNvPr id="314" name="Rectangle 313"/>
            <p:cNvSpPr/>
            <p:nvPr/>
          </p:nvSpPr>
          <p:spPr>
            <a:xfrm>
              <a:off x="3529830" y="4628067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Flagship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Projects</a:t>
              </a:r>
              <a:endParaRPr kumimoji="0" lang="fr-B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5" name="Rectangle 314"/>
            <p:cNvSpPr/>
            <p:nvPr/>
          </p:nvSpPr>
          <p:spPr>
            <a:xfrm>
              <a:off x="1368521" y="5459795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Large-scale demonstrations.</a:t>
              </a:r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3529830" y="5459795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Exploratory, fundamental R&amp;I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505111" y="3207442"/>
            <a:ext cx="3981311" cy="2127664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12920" y="4514813"/>
            <a:ext cx="3565693" cy="23430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Single R&amp;I Programme based on a </a:t>
            </a:r>
            <a:r>
              <a:rPr lang="en-US" dirty="0">
                <a:solidFill>
                  <a:schemeClr val="accent1"/>
                </a:solidFill>
              </a:rPr>
              <a:t>system view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1495370" y="5532639"/>
            <a:ext cx="4002926" cy="647182"/>
          </a:xfrm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Common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EU railway system view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8948" y="3335326"/>
            <a:ext cx="1559277" cy="646327"/>
          </a:xfrm>
          <a:prstGeom prst="rect">
            <a:avLst/>
          </a:prstGeom>
        </p:spPr>
        <p:txBody>
          <a:bodyPr wrap="square" lIns="91437" tIns="45718" rIns="91437" bIns="45718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SYSTEM</a:t>
            </a:r>
            <a:br>
              <a:rPr kumimoji="0" lang="fr-BE" sz="1800" b="1" i="0" u="none" strike="noStrike" kern="1200" cap="none" spc="0" normalizeH="0" baseline="0" noProof="0" dirty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BE" sz="1800" b="0" i="0" u="none" strike="noStrike" kern="1200" cap="none" spc="0" normalizeH="0" baseline="0" noProof="0" dirty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PILLAR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1BED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030240" y="3335326"/>
            <a:ext cx="1714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INNOVATION</a:t>
            </a:r>
            <a:br>
              <a:rPr kumimoji="0" lang="fr-BE" sz="1800" b="1" i="0" u="none" strike="noStrike" kern="1200" cap="none" spc="0" normalizeH="0" baseline="0" noProof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BE" sz="1800" b="0" i="0" u="none" strike="noStrike" kern="1200" cap="none" spc="0" normalizeH="0" baseline="0" noProof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PILLAR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1BED3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05112" y="2493851"/>
            <a:ext cx="9372273" cy="594597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628346" y="2601593"/>
            <a:ext cx="33673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DEPLOYMENT GROUP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1705130" y="4102901"/>
            <a:ext cx="3581275" cy="1335927"/>
            <a:chOff x="1368521" y="4628067"/>
            <a:chExt cx="4272258" cy="1618809"/>
          </a:xfrm>
        </p:grpSpPr>
        <p:sp>
          <p:nvSpPr>
            <p:cNvPr id="299" name="Rectangle 298"/>
            <p:cNvSpPr/>
            <p:nvPr/>
          </p:nvSpPr>
          <p:spPr>
            <a:xfrm>
              <a:off x="1368521" y="4628067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Single </a:t>
              </a: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governance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and coordination body </a:t>
              </a:r>
            </a:p>
          </p:txBody>
        </p:sp>
        <p:sp>
          <p:nvSpPr>
            <p:cNvPr id="300" name="Rectangle 299"/>
            <p:cNvSpPr/>
            <p:nvPr/>
          </p:nvSpPr>
          <p:spPr>
            <a:xfrm>
              <a:off x="3529830" y="4628067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Functional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system architecture</a:t>
              </a:r>
            </a:p>
          </p:txBody>
        </p:sp>
        <p:sp>
          <p:nvSpPr>
            <p:cNvPr id="301" name="Rectangle 300"/>
            <p:cNvSpPr/>
            <p:nvPr/>
          </p:nvSpPr>
          <p:spPr>
            <a:xfrm>
              <a:off x="1368521" y="5459795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Unified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fr-BE" sz="13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operational</a:t>
              </a:r>
              <a:r>
                <a:rPr kumimoji="0" lang="fr-BE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concept</a:t>
              </a:r>
            </a:p>
          </p:txBody>
        </p:sp>
        <p:sp>
          <p:nvSpPr>
            <p:cNvPr id="302" name="Rectangle 301"/>
            <p:cNvSpPr/>
            <p:nvPr/>
          </p:nvSpPr>
          <p:spPr>
            <a:xfrm>
              <a:off x="3529830" y="5459795"/>
              <a:ext cx="2110949" cy="7870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Support Single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European Railways</a:t>
              </a:r>
              <a:b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</a:br>
              <a:r>
                <a:rPr kumimoji="0" lang="en-US" sz="13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Area</a:t>
              </a:r>
              <a:endParaRPr kumimoji="0" lang="fr-B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10" name="Rectangle 309"/>
          <p:cNvSpPr/>
          <p:nvPr/>
        </p:nvSpPr>
        <p:spPr>
          <a:xfrm>
            <a:off x="7175519" y="5936388"/>
            <a:ext cx="3892220" cy="6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8" name="Rectangle 297"/>
          <p:cNvSpPr/>
          <p:nvPr/>
        </p:nvSpPr>
        <p:spPr>
          <a:xfrm>
            <a:off x="1368688" y="5936388"/>
            <a:ext cx="3892220" cy="6471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17390" y="3410592"/>
            <a:ext cx="138214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129" normalizeH="0" baseline="0" noProof="0">
                <a:ln>
                  <a:noFill/>
                </a:ln>
                <a:solidFill>
                  <a:srgbClr val="01BED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CONTINUOUS EXCHANGE</a:t>
            </a:r>
          </a:p>
        </p:txBody>
      </p:sp>
      <p:sp>
        <p:nvSpPr>
          <p:cNvPr id="10" name="Chevron 9"/>
          <p:cNvSpPr/>
          <p:nvPr/>
        </p:nvSpPr>
        <p:spPr>
          <a:xfrm>
            <a:off x="6759327" y="3431969"/>
            <a:ext cx="261248" cy="36812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C1D3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Chevron 35"/>
          <p:cNvSpPr/>
          <p:nvPr/>
        </p:nvSpPr>
        <p:spPr>
          <a:xfrm flipH="1">
            <a:off x="5367705" y="3431969"/>
            <a:ext cx="261248" cy="368122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C1D3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7" name="Graphique 4">
            <a:extLst>
              <a:ext uri="{FF2B5EF4-FFF2-40B4-BE49-F238E27FC236}">
                <a16:creationId xmlns:a16="http://schemas.microsoft.com/office/drawing/2014/main" id="{609E2CDF-E1F6-D747-961F-776563001E1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3076" y="267960"/>
            <a:ext cx="896812" cy="67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3531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9BB09-5A8F-3A8A-56C2-4B26E2887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25202534-B75B-1FE4-1B80-8242E9C46FC9}"/>
              </a:ext>
            </a:extLst>
          </p:cNvPr>
          <p:cNvSpPr txBox="1">
            <a:spLocks/>
          </p:cNvSpPr>
          <p:nvPr/>
        </p:nvSpPr>
        <p:spPr>
          <a:xfrm>
            <a:off x="1790583" y="199665"/>
            <a:ext cx="10670959" cy="7329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EU-RAIL PROGRAMME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BE" sz="3200" b="1" i="0" u="none" strike="noStrike" kern="1200" cap="none" spc="0" normalizeH="0" baseline="0" noProof="0">
                <a:ln>
                  <a:noFill/>
                </a:ln>
                <a:solidFill>
                  <a:srgbClr val="97C62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Innovation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Pillar </a:t>
            </a:r>
            <a:b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C1D3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97C62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6219B7F0-9693-6AD0-F0AF-8FB96DA2BDFD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7448003" y="1702781"/>
            <a:ext cx="3668793" cy="27196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ctogone 5">
            <a:extLst>
              <a:ext uri="{FF2B5EF4-FFF2-40B4-BE49-F238E27FC236}">
                <a16:creationId xmlns:a16="http://schemas.microsoft.com/office/drawing/2014/main" id="{19104908-7DC0-3862-EEE4-5A682B00AE43}"/>
              </a:ext>
            </a:extLst>
          </p:cNvPr>
          <p:cNvSpPr/>
          <p:nvPr/>
        </p:nvSpPr>
        <p:spPr bwMode="auto">
          <a:xfrm>
            <a:off x="4659114" y="1586129"/>
            <a:ext cx="1558636" cy="1440883"/>
          </a:xfrm>
          <a:prstGeom prst="octagon">
            <a:avLst/>
          </a:prstGeom>
          <a:blipFill>
            <a:blip r:embed="rId3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ctogone 6">
            <a:extLst>
              <a:ext uri="{FF2B5EF4-FFF2-40B4-BE49-F238E27FC236}">
                <a16:creationId xmlns:a16="http://schemas.microsoft.com/office/drawing/2014/main" id="{E3411E5F-43B0-972C-B9EA-37A593D0C4BB}"/>
              </a:ext>
            </a:extLst>
          </p:cNvPr>
          <p:cNvSpPr/>
          <p:nvPr/>
        </p:nvSpPr>
        <p:spPr bwMode="auto">
          <a:xfrm>
            <a:off x="6323102" y="1597306"/>
            <a:ext cx="1558636" cy="1440883"/>
          </a:xfrm>
          <a:prstGeom prst="octagon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ctogone 7">
            <a:extLst>
              <a:ext uri="{FF2B5EF4-FFF2-40B4-BE49-F238E27FC236}">
                <a16:creationId xmlns:a16="http://schemas.microsoft.com/office/drawing/2014/main" id="{5274B873-B26C-8F27-226C-D10575AB4F2A}"/>
              </a:ext>
            </a:extLst>
          </p:cNvPr>
          <p:cNvSpPr/>
          <p:nvPr/>
        </p:nvSpPr>
        <p:spPr bwMode="auto">
          <a:xfrm>
            <a:off x="3425981" y="2658243"/>
            <a:ext cx="1558636" cy="1440883"/>
          </a:xfrm>
          <a:prstGeom prst="octagon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ctogone 8">
            <a:extLst>
              <a:ext uri="{FF2B5EF4-FFF2-40B4-BE49-F238E27FC236}">
                <a16:creationId xmlns:a16="http://schemas.microsoft.com/office/drawing/2014/main" id="{F407DC8F-EB18-9A2F-8C22-45298593C615}"/>
              </a:ext>
            </a:extLst>
          </p:cNvPr>
          <p:cNvSpPr/>
          <p:nvPr/>
        </p:nvSpPr>
        <p:spPr bwMode="auto">
          <a:xfrm>
            <a:off x="7520723" y="2681038"/>
            <a:ext cx="1558636" cy="1440883"/>
          </a:xfrm>
          <a:prstGeom prst="octagon">
            <a:avLst/>
          </a:prstGeom>
          <a:blipFill>
            <a:blip r:embed="rId6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ctogone 9">
            <a:extLst>
              <a:ext uri="{FF2B5EF4-FFF2-40B4-BE49-F238E27FC236}">
                <a16:creationId xmlns:a16="http://schemas.microsoft.com/office/drawing/2014/main" id="{060231DE-2FCA-C786-8F62-4DD0E21B6D9C}"/>
              </a:ext>
            </a:extLst>
          </p:cNvPr>
          <p:cNvSpPr/>
          <p:nvPr/>
        </p:nvSpPr>
        <p:spPr bwMode="auto">
          <a:xfrm>
            <a:off x="3425981" y="4187333"/>
            <a:ext cx="1558636" cy="1440883"/>
          </a:xfrm>
          <a:prstGeom prst="octagon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ctogone 10">
            <a:extLst>
              <a:ext uri="{FF2B5EF4-FFF2-40B4-BE49-F238E27FC236}">
                <a16:creationId xmlns:a16="http://schemas.microsoft.com/office/drawing/2014/main" id="{17F98093-EC5D-2641-C12F-3EC18D70754E}"/>
              </a:ext>
            </a:extLst>
          </p:cNvPr>
          <p:cNvSpPr/>
          <p:nvPr/>
        </p:nvSpPr>
        <p:spPr bwMode="auto">
          <a:xfrm>
            <a:off x="7520723" y="4207378"/>
            <a:ext cx="1558636" cy="1440883"/>
          </a:xfrm>
          <a:prstGeom prst="octagon">
            <a:avLst/>
          </a:prstGeom>
          <a:blipFill>
            <a:blip r:embed="rId7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Octogone 11">
            <a:extLst>
              <a:ext uri="{FF2B5EF4-FFF2-40B4-BE49-F238E27FC236}">
                <a16:creationId xmlns:a16="http://schemas.microsoft.com/office/drawing/2014/main" id="{24BA9FD2-4D63-A912-EA66-7947F98BCF37}"/>
              </a:ext>
            </a:extLst>
          </p:cNvPr>
          <p:cNvSpPr/>
          <p:nvPr/>
        </p:nvSpPr>
        <p:spPr bwMode="auto">
          <a:xfrm>
            <a:off x="4623602" y="5282400"/>
            <a:ext cx="1558636" cy="1440883"/>
          </a:xfrm>
          <a:prstGeom prst="octagon">
            <a:avLst/>
          </a:prstGeom>
          <a:blipFill dpi="0"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Octogone 12">
            <a:extLst>
              <a:ext uri="{FF2B5EF4-FFF2-40B4-BE49-F238E27FC236}">
                <a16:creationId xmlns:a16="http://schemas.microsoft.com/office/drawing/2014/main" id="{F571F96C-F0B6-7331-B214-1CCCD25198FD}"/>
              </a:ext>
            </a:extLst>
          </p:cNvPr>
          <p:cNvSpPr/>
          <p:nvPr/>
        </p:nvSpPr>
        <p:spPr bwMode="auto">
          <a:xfrm>
            <a:off x="6323102" y="5309891"/>
            <a:ext cx="1558636" cy="1440883"/>
          </a:xfrm>
          <a:prstGeom prst="octagon">
            <a:avLst/>
          </a:prstGeom>
          <a:blipFill>
            <a:blip r:embed="rId3"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1FFC24-908F-8DC1-CDDE-51F3B8593168}"/>
              </a:ext>
            </a:extLst>
          </p:cNvPr>
          <p:cNvSpPr/>
          <p:nvPr/>
        </p:nvSpPr>
        <p:spPr>
          <a:xfrm>
            <a:off x="514541" y="3092955"/>
            <a:ext cx="2909853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 “Automated &amp; Autonomous” Train Operations building upon the next gen Automatic Train Control based on ERTMS + enhancements on TCMS for integration at the on-board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9222CC-EAA0-7875-B075-9A09F86E196E}"/>
              </a:ext>
            </a:extLst>
          </p:cNvPr>
          <p:cNvSpPr/>
          <p:nvPr/>
        </p:nvSpPr>
        <p:spPr>
          <a:xfrm>
            <a:off x="514541" y="4689283"/>
            <a:ext cx="29098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Knowledge from the digital transformation will feed back into the design, construction, manufacturing as well as into operation and maintenance processes.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7CEE27-0A14-8623-943D-DDA06F9A2419}"/>
              </a:ext>
            </a:extLst>
          </p:cNvPr>
          <p:cNvSpPr/>
          <p:nvPr/>
        </p:nvSpPr>
        <p:spPr>
          <a:xfrm>
            <a:off x="1769848" y="5942782"/>
            <a:ext cx="284751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Innovative solutions and services based on leading edge technologies to minimize the overall energy consumption and environmental impact of the railway system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F0B62B-1640-E001-1CFF-9624E4999930}"/>
              </a:ext>
            </a:extLst>
          </p:cNvPr>
          <p:cNvSpPr/>
          <p:nvPr/>
        </p:nvSpPr>
        <p:spPr>
          <a:xfrm>
            <a:off x="514541" y="1696261"/>
            <a:ext cx="4139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Network management planning and control (new  processes and automation for decision support) &amp; rail management in a multimodal environment (real-time demand-driven operations, including demand from other transport modes)</a:t>
            </a:r>
          </a:p>
        </p:txBody>
      </p:sp>
      <p:sp>
        <p:nvSpPr>
          <p:cNvPr id="17" name="Text Box 7">
            <a:extLst>
              <a:ext uri="{FF2B5EF4-FFF2-40B4-BE49-F238E27FC236}">
                <a16:creationId xmlns:a16="http://schemas.microsoft.com/office/drawing/2014/main" id="{2D57480E-6D05-9416-0BF2-707C337CBE5E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592488" y="1312720"/>
            <a:ext cx="4219615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Network management planning and control &amp; Mobility Management in a multimodal environment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Yu Gothic UI Light" panose="020B03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8" name="Text Box 7">
            <a:extLst>
              <a:ext uri="{FF2B5EF4-FFF2-40B4-BE49-F238E27FC236}">
                <a16:creationId xmlns:a16="http://schemas.microsoft.com/office/drawing/2014/main" id="{EE1FCEAD-AB52-C22B-8535-1B884458BAE2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592488" y="2709186"/>
            <a:ext cx="3100054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Digital &amp; Automated up to Autonomous Train Operations</a:t>
            </a: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xt Box 7">
            <a:extLst>
              <a:ext uri="{FF2B5EF4-FFF2-40B4-BE49-F238E27FC236}">
                <a16:creationId xmlns:a16="http://schemas.microsoft.com/office/drawing/2014/main" id="{855B4174-E7A5-4E60-84C3-E77D16C9886D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584714" y="4277175"/>
            <a:ext cx="3087410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Intelligent &amp; Integrated asset management</a:t>
            </a: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 Box 7">
            <a:extLst>
              <a:ext uri="{FF2B5EF4-FFF2-40B4-BE49-F238E27FC236}">
                <a16:creationId xmlns:a16="http://schemas.microsoft.com/office/drawing/2014/main" id="{78A32ADC-9FAD-F59B-5679-76C43019EE38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1862670" y="5712308"/>
            <a:ext cx="2949433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 sustainable and green rail system</a:t>
            </a: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C3F17F-F674-AB63-704E-CBDAE5B9B5C3}"/>
              </a:ext>
            </a:extLst>
          </p:cNvPr>
          <p:cNvSpPr/>
          <p:nvPr/>
        </p:nvSpPr>
        <p:spPr>
          <a:xfrm>
            <a:off x="9079358" y="3222343"/>
            <a:ext cx="308246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Explore non-traditional and emerging flexible and/or high-speed guided transport systems, as well as to create opportunities for innovators to bring forward ideas for shaping those future systems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3D6F55-4ACC-B9E1-725C-F933C69AAEA5}"/>
              </a:ext>
            </a:extLst>
          </p:cNvPr>
          <p:cNvSpPr/>
          <p:nvPr/>
        </p:nvSpPr>
        <p:spPr>
          <a:xfrm>
            <a:off x="9079359" y="4845106"/>
            <a:ext cx="30824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Decreasing cost while offering a high quality of service and operational safety + increase customer satisfaction and attractiveness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074A8F-BD17-378F-DD3E-5304C8AC6976}"/>
              </a:ext>
            </a:extLst>
          </p:cNvPr>
          <p:cNvSpPr/>
          <p:nvPr/>
        </p:nvSpPr>
        <p:spPr>
          <a:xfrm>
            <a:off x="8006879" y="6159038"/>
            <a:ext cx="410024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Digitalization and automation of operational functions (e.g. DAC) and processes as well as increasing the efficiency of the immaterial (information/data) layer of transport in logistic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9D9BE5-344E-ACB4-3843-F8E99AB9302C}"/>
              </a:ext>
            </a:extLst>
          </p:cNvPr>
          <p:cNvSpPr/>
          <p:nvPr/>
        </p:nvSpPr>
        <p:spPr>
          <a:xfrm>
            <a:off x="7879593" y="1696260"/>
            <a:ext cx="36468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Provide Digital Twins Design toolbox for design as well as for validation, verification and test + a Federated dataspace where all digital elements of the system can play together in a coherent and interoperable way</a:t>
            </a:r>
          </a:p>
        </p:txBody>
      </p:sp>
      <p:sp>
        <p:nvSpPr>
          <p:cNvPr id="25" name="Text Box 7">
            <a:extLst>
              <a:ext uri="{FF2B5EF4-FFF2-40B4-BE49-F238E27FC236}">
                <a16:creationId xmlns:a16="http://schemas.microsoft.com/office/drawing/2014/main" id="{2E037CFC-B6AD-E4C4-695B-AF6F72EE070F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9159262" y="2824600"/>
            <a:ext cx="3002564" cy="2916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Innovation on new approaches for guided transport modes</a:t>
            </a: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6" name="Group 499">
            <a:extLst>
              <a:ext uri="{FF2B5EF4-FFF2-40B4-BE49-F238E27FC236}">
                <a16:creationId xmlns:a16="http://schemas.microsoft.com/office/drawing/2014/main" id="{B0F105C9-E7DA-A93B-7529-55891361F9EB}"/>
              </a:ext>
            </a:extLst>
          </p:cNvPr>
          <p:cNvGrpSpPr/>
          <p:nvPr/>
        </p:nvGrpSpPr>
        <p:grpSpPr>
          <a:xfrm flipH="1">
            <a:off x="5134359" y="2104592"/>
            <a:ext cx="548640" cy="517229"/>
            <a:chOff x="4252913" y="3970338"/>
            <a:chExt cx="481013" cy="441325"/>
          </a:xfrm>
          <a:solidFill>
            <a:sysClr val="window" lastClr="FFFFFF"/>
          </a:solidFill>
        </p:grpSpPr>
        <p:sp>
          <p:nvSpPr>
            <p:cNvPr id="27" name="Freeform 411">
              <a:extLst>
                <a:ext uri="{FF2B5EF4-FFF2-40B4-BE49-F238E27FC236}">
                  <a16:creationId xmlns:a16="http://schemas.microsoft.com/office/drawing/2014/main" id="{E03C7BEF-F010-C0FA-F25B-168FC2AA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2913" y="3970338"/>
              <a:ext cx="481013" cy="441325"/>
            </a:xfrm>
            <a:custGeom>
              <a:avLst/>
              <a:gdLst>
                <a:gd name="T0" fmla="*/ 1827 w 3330"/>
                <a:gd name="T1" fmla="*/ 27 h 3059"/>
                <a:gd name="T2" fmla="*/ 2182 w 3330"/>
                <a:gd name="T3" fmla="*/ 140 h 3059"/>
                <a:gd name="T4" fmla="*/ 2494 w 3330"/>
                <a:gd name="T5" fmla="*/ 331 h 3059"/>
                <a:gd name="T6" fmla="*/ 2751 w 3330"/>
                <a:gd name="T7" fmla="*/ 587 h 3059"/>
                <a:gd name="T8" fmla="*/ 2942 w 3330"/>
                <a:gd name="T9" fmla="*/ 898 h 3059"/>
                <a:gd name="T10" fmla="*/ 3053 w 3330"/>
                <a:gd name="T11" fmla="*/ 1252 h 3059"/>
                <a:gd name="T12" fmla="*/ 3305 w 3330"/>
                <a:gd name="T13" fmla="*/ 1267 h 3059"/>
                <a:gd name="T14" fmla="*/ 3330 w 3330"/>
                <a:gd name="T15" fmla="*/ 1330 h 3059"/>
                <a:gd name="T16" fmla="*/ 2953 w 3330"/>
                <a:gd name="T17" fmla="*/ 1793 h 3059"/>
                <a:gd name="T18" fmla="*/ 2896 w 3330"/>
                <a:gd name="T19" fmla="*/ 1806 h 3059"/>
                <a:gd name="T20" fmla="*/ 2507 w 3330"/>
                <a:gd name="T21" fmla="*/ 1365 h 3059"/>
                <a:gd name="T22" fmla="*/ 2492 w 3330"/>
                <a:gd name="T23" fmla="*/ 1307 h 3059"/>
                <a:gd name="T24" fmla="*/ 2530 w 3330"/>
                <a:gd name="T25" fmla="*/ 1258 h 3059"/>
                <a:gd name="T26" fmla="*/ 2745 w 3330"/>
                <a:gd name="T27" fmla="*/ 1169 h 3059"/>
                <a:gd name="T28" fmla="*/ 2605 w 3330"/>
                <a:gd name="T29" fmla="*/ 865 h 3059"/>
                <a:gd name="T30" fmla="*/ 2393 w 3330"/>
                <a:gd name="T31" fmla="*/ 610 h 3059"/>
                <a:gd name="T32" fmla="*/ 2121 w 3330"/>
                <a:gd name="T33" fmla="*/ 420 h 3059"/>
                <a:gd name="T34" fmla="*/ 1801 w 3330"/>
                <a:gd name="T35" fmla="*/ 305 h 3059"/>
                <a:gd name="T36" fmla="*/ 1449 w 3330"/>
                <a:gd name="T37" fmla="*/ 281 h 3059"/>
                <a:gd name="T38" fmla="*/ 1110 w 3330"/>
                <a:gd name="T39" fmla="*/ 353 h 3059"/>
                <a:gd name="T40" fmla="*/ 810 w 3330"/>
                <a:gd name="T41" fmla="*/ 510 h 3059"/>
                <a:gd name="T42" fmla="*/ 564 w 3330"/>
                <a:gd name="T43" fmla="*/ 738 h 3059"/>
                <a:gd name="T44" fmla="*/ 388 w 3330"/>
                <a:gd name="T45" fmla="*/ 1023 h 3059"/>
                <a:gd name="T46" fmla="*/ 293 w 3330"/>
                <a:gd name="T47" fmla="*/ 1352 h 3059"/>
                <a:gd name="T48" fmla="*/ 293 w 3330"/>
                <a:gd name="T49" fmla="*/ 1706 h 3059"/>
                <a:gd name="T50" fmla="*/ 388 w 3330"/>
                <a:gd name="T51" fmla="*/ 2035 h 3059"/>
                <a:gd name="T52" fmla="*/ 564 w 3330"/>
                <a:gd name="T53" fmla="*/ 2321 h 3059"/>
                <a:gd name="T54" fmla="*/ 810 w 3330"/>
                <a:gd name="T55" fmla="*/ 2549 h 3059"/>
                <a:gd name="T56" fmla="*/ 1110 w 3330"/>
                <a:gd name="T57" fmla="*/ 2706 h 3059"/>
                <a:gd name="T58" fmla="*/ 1449 w 3330"/>
                <a:gd name="T59" fmla="*/ 2778 h 3059"/>
                <a:gd name="T60" fmla="*/ 1787 w 3330"/>
                <a:gd name="T61" fmla="*/ 2757 h 3059"/>
                <a:gd name="T62" fmla="*/ 2097 w 3330"/>
                <a:gd name="T63" fmla="*/ 2651 h 3059"/>
                <a:gd name="T64" fmla="*/ 2368 w 3330"/>
                <a:gd name="T65" fmla="*/ 2471 h 3059"/>
                <a:gd name="T66" fmla="*/ 2587 w 3330"/>
                <a:gd name="T67" fmla="*/ 2226 h 3059"/>
                <a:gd name="T68" fmla="*/ 2683 w 3330"/>
                <a:gd name="T69" fmla="*/ 2104 h 3059"/>
                <a:gd name="T70" fmla="*/ 2775 w 3330"/>
                <a:gd name="T71" fmla="*/ 2088 h 3059"/>
                <a:gd name="T72" fmla="*/ 2860 w 3330"/>
                <a:gd name="T73" fmla="*/ 2137 h 3059"/>
                <a:gd name="T74" fmla="*/ 2892 w 3330"/>
                <a:gd name="T75" fmla="*/ 2225 h 3059"/>
                <a:gd name="T76" fmla="*/ 2825 w 3330"/>
                <a:gd name="T77" fmla="*/ 2372 h 3059"/>
                <a:gd name="T78" fmla="*/ 2594 w 3330"/>
                <a:gd name="T79" fmla="*/ 2644 h 3059"/>
                <a:gd name="T80" fmla="*/ 2308 w 3330"/>
                <a:gd name="T81" fmla="*/ 2854 h 3059"/>
                <a:gd name="T82" fmla="*/ 1983 w 3330"/>
                <a:gd name="T83" fmla="*/ 2994 h 3059"/>
                <a:gd name="T84" fmla="*/ 1630 w 3330"/>
                <a:gd name="T85" fmla="*/ 3057 h 3059"/>
                <a:gd name="T86" fmla="*/ 1241 w 3330"/>
                <a:gd name="T87" fmla="*/ 3030 h 3059"/>
                <a:gd name="T88" fmla="*/ 875 w 3330"/>
                <a:gd name="T89" fmla="*/ 2910 h 3059"/>
                <a:gd name="T90" fmla="*/ 556 w 3330"/>
                <a:gd name="T91" fmla="*/ 2706 h 3059"/>
                <a:gd name="T92" fmla="*/ 298 w 3330"/>
                <a:gd name="T93" fmla="*/ 2433 h 3059"/>
                <a:gd name="T94" fmla="*/ 112 w 3330"/>
                <a:gd name="T95" fmla="*/ 2102 h 3059"/>
                <a:gd name="T96" fmla="*/ 13 w 3330"/>
                <a:gd name="T97" fmla="*/ 1728 h 3059"/>
                <a:gd name="T98" fmla="*/ 13 w 3330"/>
                <a:gd name="T99" fmla="*/ 1330 h 3059"/>
                <a:gd name="T100" fmla="*/ 112 w 3330"/>
                <a:gd name="T101" fmla="*/ 957 h 3059"/>
                <a:gd name="T102" fmla="*/ 298 w 3330"/>
                <a:gd name="T103" fmla="*/ 627 h 3059"/>
                <a:gd name="T104" fmla="*/ 556 w 3330"/>
                <a:gd name="T105" fmla="*/ 353 h 3059"/>
                <a:gd name="T106" fmla="*/ 875 w 3330"/>
                <a:gd name="T107" fmla="*/ 149 h 3059"/>
                <a:gd name="T108" fmla="*/ 1241 w 3330"/>
                <a:gd name="T109" fmla="*/ 29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30" h="3059">
                  <a:moveTo>
                    <a:pt x="1539" y="0"/>
                  </a:moveTo>
                  <a:lnTo>
                    <a:pt x="1637" y="3"/>
                  </a:lnTo>
                  <a:lnTo>
                    <a:pt x="1733" y="11"/>
                  </a:lnTo>
                  <a:lnTo>
                    <a:pt x="1827" y="27"/>
                  </a:lnTo>
                  <a:lnTo>
                    <a:pt x="1920" y="47"/>
                  </a:lnTo>
                  <a:lnTo>
                    <a:pt x="2009" y="72"/>
                  </a:lnTo>
                  <a:lnTo>
                    <a:pt x="2097" y="104"/>
                  </a:lnTo>
                  <a:lnTo>
                    <a:pt x="2182" y="140"/>
                  </a:lnTo>
                  <a:lnTo>
                    <a:pt x="2264" y="181"/>
                  </a:lnTo>
                  <a:lnTo>
                    <a:pt x="2344" y="226"/>
                  </a:lnTo>
                  <a:lnTo>
                    <a:pt x="2420" y="276"/>
                  </a:lnTo>
                  <a:lnTo>
                    <a:pt x="2494" y="331"/>
                  </a:lnTo>
                  <a:lnTo>
                    <a:pt x="2564" y="388"/>
                  </a:lnTo>
                  <a:lnTo>
                    <a:pt x="2630" y="451"/>
                  </a:lnTo>
                  <a:lnTo>
                    <a:pt x="2693" y="517"/>
                  </a:lnTo>
                  <a:lnTo>
                    <a:pt x="2751" y="587"/>
                  </a:lnTo>
                  <a:lnTo>
                    <a:pt x="2805" y="660"/>
                  </a:lnTo>
                  <a:lnTo>
                    <a:pt x="2855" y="736"/>
                  </a:lnTo>
                  <a:lnTo>
                    <a:pt x="2901" y="816"/>
                  </a:lnTo>
                  <a:lnTo>
                    <a:pt x="2942" y="898"/>
                  </a:lnTo>
                  <a:lnTo>
                    <a:pt x="2977" y="983"/>
                  </a:lnTo>
                  <a:lnTo>
                    <a:pt x="3008" y="1070"/>
                  </a:lnTo>
                  <a:lnTo>
                    <a:pt x="3033" y="1160"/>
                  </a:lnTo>
                  <a:lnTo>
                    <a:pt x="3053" y="1252"/>
                  </a:lnTo>
                  <a:lnTo>
                    <a:pt x="3261" y="1252"/>
                  </a:lnTo>
                  <a:lnTo>
                    <a:pt x="3276" y="1254"/>
                  </a:lnTo>
                  <a:lnTo>
                    <a:pt x="3292" y="1259"/>
                  </a:lnTo>
                  <a:lnTo>
                    <a:pt x="3305" y="1267"/>
                  </a:lnTo>
                  <a:lnTo>
                    <a:pt x="3316" y="1278"/>
                  </a:lnTo>
                  <a:lnTo>
                    <a:pt x="3324" y="1291"/>
                  </a:lnTo>
                  <a:lnTo>
                    <a:pt x="3330" y="1311"/>
                  </a:lnTo>
                  <a:lnTo>
                    <a:pt x="3330" y="1330"/>
                  </a:lnTo>
                  <a:lnTo>
                    <a:pt x="3325" y="1348"/>
                  </a:lnTo>
                  <a:lnTo>
                    <a:pt x="3314" y="1365"/>
                  </a:lnTo>
                  <a:lnTo>
                    <a:pt x="2964" y="1783"/>
                  </a:lnTo>
                  <a:lnTo>
                    <a:pt x="2953" y="1793"/>
                  </a:lnTo>
                  <a:lnTo>
                    <a:pt x="2941" y="1801"/>
                  </a:lnTo>
                  <a:lnTo>
                    <a:pt x="2926" y="1806"/>
                  </a:lnTo>
                  <a:lnTo>
                    <a:pt x="2911" y="1807"/>
                  </a:lnTo>
                  <a:lnTo>
                    <a:pt x="2896" y="1806"/>
                  </a:lnTo>
                  <a:lnTo>
                    <a:pt x="2880" y="1801"/>
                  </a:lnTo>
                  <a:lnTo>
                    <a:pt x="2868" y="1793"/>
                  </a:lnTo>
                  <a:lnTo>
                    <a:pt x="2857" y="1783"/>
                  </a:lnTo>
                  <a:lnTo>
                    <a:pt x="2507" y="1365"/>
                  </a:lnTo>
                  <a:lnTo>
                    <a:pt x="2498" y="1352"/>
                  </a:lnTo>
                  <a:lnTo>
                    <a:pt x="2493" y="1337"/>
                  </a:lnTo>
                  <a:lnTo>
                    <a:pt x="2491" y="1322"/>
                  </a:lnTo>
                  <a:lnTo>
                    <a:pt x="2492" y="1307"/>
                  </a:lnTo>
                  <a:lnTo>
                    <a:pt x="2498" y="1291"/>
                  </a:lnTo>
                  <a:lnTo>
                    <a:pt x="2506" y="1278"/>
                  </a:lnTo>
                  <a:lnTo>
                    <a:pt x="2517" y="1267"/>
                  </a:lnTo>
                  <a:lnTo>
                    <a:pt x="2530" y="1258"/>
                  </a:lnTo>
                  <a:lnTo>
                    <a:pt x="2545" y="1253"/>
                  </a:lnTo>
                  <a:lnTo>
                    <a:pt x="2561" y="1251"/>
                  </a:lnTo>
                  <a:lnTo>
                    <a:pt x="2766" y="1251"/>
                  </a:lnTo>
                  <a:lnTo>
                    <a:pt x="2745" y="1169"/>
                  </a:lnTo>
                  <a:lnTo>
                    <a:pt x="2717" y="1089"/>
                  </a:lnTo>
                  <a:lnTo>
                    <a:pt x="2685" y="1012"/>
                  </a:lnTo>
                  <a:lnTo>
                    <a:pt x="2648" y="937"/>
                  </a:lnTo>
                  <a:lnTo>
                    <a:pt x="2605" y="865"/>
                  </a:lnTo>
                  <a:lnTo>
                    <a:pt x="2558" y="796"/>
                  </a:lnTo>
                  <a:lnTo>
                    <a:pt x="2507" y="730"/>
                  </a:lnTo>
                  <a:lnTo>
                    <a:pt x="2452" y="668"/>
                  </a:lnTo>
                  <a:lnTo>
                    <a:pt x="2393" y="610"/>
                  </a:lnTo>
                  <a:lnTo>
                    <a:pt x="2330" y="556"/>
                  </a:lnTo>
                  <a:lnTo>
                    <a:pt x="2263" y="506"/>
                  </a:lnTo>
                  <a:lnTo>
                    <a:pt x="2193" y="460"/>
                  </a:lnTo>
                  <a:lnTo>
                    <a:pt x="2121" y="420"/>
                  </a:lnTo>
                  <a:lnTo>
                    <a:pt x="2044" y="383"/>
                  </a:lnTo>
                  <a:lnTo>
                    <a:pt x="1966" y="352"/>
                  </a:lnTo>
                  <a:lnTo>
                    <a:pt x="1885" y="326"/>
                  </a:lnTo>
                  <a:lnTo>
                    <a:pt x="1801" y="305"/>
                  </a:lnTo>
                  <a:lnTo>
                    <a:pt x="1716" y="290"/>
                  </a:lnTo>
                  <a:lnTo>
                    <a:pt x="1628" y="281"/>
                  </a:lnTo>
                  <a:lnTo>
                    <a:pt x="1539" y="278"/>
                  </a:lnTo>
                  <a:lnTo>
                    <a:pt x="1449" y="281"/>
                  </a:lnTo>
                  <a:lnTo>
                    <a:pt x="1362" y="290"/>
                  </a:lnTo>
                  <a:lnTo>
                    <a:pt x="1275" y="305"/>
                  </a:lnTo>
                  <a:lnTo>
                    <a:pt x="1191" y="327"/>
                  </a:lnTo>
                  <a:lnTo>
                    <a:pt x="1110" y="353"/>
                  </a:lnTo>
                  <a:lnTo>
                    <a:pt x="1030" y="385"/>
                  </a:lnTo>
                  <a:lnTo>
                    <a:pt x="954" y="422"/>
                  </a:lnTo>
                  <a:lnTo>
                    <a:pt x="880" y="463"/>
                  </a:lnTo>
                  <a:lnTo>
                    <a:pt x="810" y="510"/>
                  </a:lnTo>
                  <a:lnTo>
                    <a:pt x="743" y="561"/>
                  </a:lnTo>
                  <a:lnTo>
                    <a:pt x="679" y="615"/>
                  </a:lnTo>
                  <a:lnTo>
                    <a:pt x="620" y="675"/>
                  </a:lnTo>
                  <a:lnTo>
                    <a:pt x="564" y="738"/>
                  </a:lnTo>
                  <a:lnTo>
                    <a:pt x="513" y="804"/>
                  </a:lnTo>
                  <a:lnTo>
                    <a:pt x="467" y="874"/>
                  </a:lnTo>
                  <a:lnTo>
                    <a:pt x="424" y="947"/>
                  </a:lnTo>
                  <a:lnTo>
                    <a:pt x="388" y="1023"/>
                  </a:lnTo>
                  <a:lnTo>
                    <a:pt x="356" y="1102"/>
                  </a:lnTo>
                  <a:lnTo>
                    <a:pt x="328" y="1183"/>
                  </a:lnTo>
                  <a:lnTo>
                    <a:pt x="308" y="1267"/>
                  </a:lnTo>
                  <a:lnTo>
                    <a:pt x="293" y="1352"/>
                  </a:lnTo>
                  <a:lnTo>
                    <a:pt x="284" y="1440"/>
                  </a:lnTo>
                  <a:lnTo>
                    <a:pt x="279" y="1530"/>
                  </a:lnTo>
                  <a:lnTo>
                    <a:pt x="284" y="1619"/>
                  </a:lnTo>
                  <a:lnTo>
                    <a:pt x="293" y="1706"/>
                  </a:lnTo>
                  <a:lnTo>
                    <a:pt x="308" y="1792"/>
                  </a:lnTo>
                  <a:lnTo>
                    <a:pt x="328" y="1875"/>
                  </a:lnTo>
                  <a:lnTo>
                    <a:pt x="356" y="1957"/>
                  </a:lnTo>
                  <a:lnTo>
                    <a:pt x="388" y="2035"/>
                  </a:lnTo>
                  <a:lnTo>
                    <a:pt x="424" y="2111"/>
                  </a:lnTo>
                  <a:lnTo>
                    <a:pt x="467" y="2184"/>
                  </a:lnTo>
                  <a:lnTo>
                    <a:pt x="513" y="2254"/>
                  </a:lnTo>
                  <a:lnTo>
                    <a:pt x="564" y="2321"/>
                  </a:lnTo>
                  <a:lnTo>
                    <a:pt x="620" y="2384"/>
                  </a:lnTo>
                  <a:lnTo>
                    <a:pt x="679" y="2444"/>
                  </a:lnTo>
                  <a:lnTo>
                    <a:pt x="743" y="2498"/>
                  </a:lnTo>
                  <a:lnTo>
                    <a:pt x="810" y="2549"/>
                  </a:lnTo>
                  <a:lnTo>
                    <a:pt x="880" y="2596"/>
                  </a:lnTo>
                  <a:lnTo>
                    <a:pt x="954" y="2637"/>
                  </a:lnTo>
                  <a:lnTo>
                    <a:pt x="1030" y="2674"/>
                  </a:lnTo>
                  <a:lnTo>
                    <a:pt x="1110" y="2706"/>
                  </a:lnTo>
                  <a:lnTo>
                    <a:pt x="1191" y="2733"/>
                  </a:lnTo>
                  <a:lnTo>
                    <a:pt x="1275" y="2754"/>
                  </a:lnTo>
                  <a:lnTo>
                    <a:pt x="1362" y="2769"/>
                  </a:lnTo>
                  <a:lnTo>
                    <a:pt x="1449" y="2778"/>
                  </a:lnTo>
                  <a:lnTo>
                    <a:pt x="1539" y="2781"/>
                  </a:lnTo>
                  <a:lnTo>
                    <a:pt x="1623" y="2778"/>
                  </a:lnTo>
                  <a:lnTo>
                    <a:pt x="1705" y="2770"/>
                  </a:lnTo>
                  <a:lnTo>
                    <a:pt x="1787" y="2757"/>
                  </a:lnTo>
                  <a:lnTo>
                    <a:pt x="1868" y="2738"/>
                  </a:lnTo>
                  <a:lnTo>
                    <a:pt x="1946" y="2713"/>
                  </a:lnTo>
                  <a:lnTo>
                    <a:pt x="2023" y="2685"/>
                  </a:lnTo>
                  <a:lnTo>
                    <a:pt x="2097" y="2651"/>
                  </a:lnTo>
                  <a:lnTo>
                    <a:pt x="2169" y="2613"/>
                  </a:lnTo>
                  <a:lnTo>
                    <a:pt x="2238" y="2570"/>
                  </a:lnTo>
                  <a:lnTo>
                    <a:pt x="2305" y="2523"/>
                  </a:lnTo>
                  <a:lnTo>
                    <a:pt x="2368" y="2471"/>
                  </a:lnTo>
                  <a:lnTo>
                    <a:pt x="2429" y="2416"/>
                  </a:lnTo>
                  <a:lnTo>
                    <a:pt x="2485" y="2357"/>
                  </a:lnTo>
                  <a:lnTo>
                    <a:pt x="2538" y="2293"/>
                  </a:lnTo>
                  <a:lnTo>
                    <a:pt x="2587" y="2226"/>
                  </a:lnTo>
                  <a:lnTo>
                    <a:pt x="2631" y="2156"/>
                  </a:lnTo>
                  <a:lnTo>
                    <a:pt x="2645" y="2135"/>
                  </a:lnTo>
                  <a:lnTo>
                    <a:pt x="2662" y="2117"/>
                  </a:lnTo>
                  <a:lnTo>
                    <a:pt x="2683" y="2104"/>
                  </a:lnTo>
                  <a:lnTo>
                    <a:pt x="2704" y="2094"/>
                  </a:lnTo>
                  <a:lnTo>
                    <a:pt x="2727" y="2088"/>
                  </a:lnTo>
                  <a:lnTo>
                    <a:pt x="2751" y="2086"/>
                  </a:lnTo>
                  <a:lnTo>
                    <a:pt x="2775" y="2088"/>
                  </a:lnTo>
                  <a:lnTo>
                    <a:pt x="2799" y="2094"/>
                  </a:lnTo>
                  <a:lnTo>
                    <a:pt x="2821" y="2104"/>
                  </a:lnTo>
                  <a:lnTo>
                    <a:pt x="2843" y="2119"/>
                  </a:lnTo>
                  <a:lnTo>
                    <a:pt x="2860" y="2137"/>
                  </a:lnTo>
                  <a:lnTo>
                    <a:pt x="2873" y="2156"/>
                  </a:lnTo>
                  <a:lnTo>
                    <a:pt x="2884" y="2178"/>
                  </a:lnTo>
                  <a:lnTo>
                    <a:pt x="2890" y="2200"/>
                  </a:lnTo>
                  <a:lnTo>
                    <a:pt x="2892" y="2225"/>
                  </a:lnTo>
                  <a:lnTo>
                    <a:pt x="2890" y="2248"/>
                  </a:lnTo>
                  <a:lnTo>
                    <a:pt x="2884" y="2272"/>
                  </a:lnTo>
                  <a:lnTo>
                    <a:pt x="2873" y="2295"/>
                  </a:lnTo>
                  <a:lnTo>
                    <a:pt x="2825" y="2372"/>
                  </a:lnTo>
                  <a:lnTo>
                    <a:pt x="2773" y="2445"/>
                  </a:lnTo>
                  <a:lnTo>
                    <a:pt x="2717" y="2515"/>
                  </a:lnTo>
                  <a:lnTo>
                    <a:pt x="2657" y="2582"/>
                  </a:lnTo>
                  <a:lnTo>
                    <a:pt x="2594" y="2644"/>
                  </a:lnTo>
                  <a:lnTo>
                    <a:pt x="2527" y="2702"/>
                  </a:lnTo>
                  <a:lnTo>
                    <a:pt x="2457" y="2757"/>
                  </a:lnTo>
                  <a:lnTo>
                    <a:pt x="2384" y="2807"/>
                  </a:lnTo>
                  <a:lnTo>
                    <a:pt x="2308" y="2854"/>
                  </a:lnTo>
                  <a:lnTo>
                    <a:pt x="2231" y="2896"/>
                  </a:lnTo>
                  <a:lnTo>
                    <a:pt x="2150" y="2933"/>
                  </a:lnTo>
                  <a:lnTo>
                    <a:pt x="2068" y="2966"/>
                  </a:lnTo>
                  <a:lnTo>
                    <a:pt x="1983" y="2994"/>
                  </a:lnTo>
                  <a:lnTo>
                    <a:pt x="1897" y="3017"/>
                  </a:lnTo>
                  <a:lnTo>
                    <a:pt x="1809" y="3036"/>
                  </a:lnTo>
                  <a:lnTo>
                    <a:pt x="1721" y="3049"/>
                  </a:lnTo>
                  <a:lnTo>
                    <a:pt x="1630" y="3057"/>
                  </a:lnTo>
                  <a:lnTo>
                    <a:pt x="1539" y="3059"/>
                  </a:lnTo>
                  <a:lnTo>
                    <a:pt x="1438" y="3056"/>
                  </a:lnTo>
                  <a:lnTo>
                    <a:pt x="1339" y="3047"/>
                  </a:lnTo>
                  <a:lnTo>
                    <a:pt x="1241" y="3030"/>
                  </a:lnTo>
                  <a:lnTo>
                    <a:pt x="1146" y="3009"/>
                  </a:lnTo>
                  <a:lnTo>
                    <a:pt x="1054" y="2981"/>
                  </a:lnTo>
                  <a:lnTo>
                    <a:pt x="963" y="2948"/>
                  </a:lnTo>
                  <a:lnTo>
                    <a:pt x="875" y="2910"/>
                  </a:lnTo>
                  <a:lnTo>
                    <a:pt x="791" y="2865"/>
                  </a:lnTo>
                  <a:lnTo>
                    <a:pt x="709" y="2817"/>
                  </a:lnTo>
                  <a:lnTo>
                    <a:pt x="631" y="2764"/>
                  </a:lnTo>
                  <a:lnTo>
                    <a:pt x="556" y="2706"/>
                  </a:lnTo>
                  <a:lnTo>
                    <a:pt x="486" y="2643"/>
                  </a:lnTo>
                  <a:lnTo>
                    <a:pt x="418" y="2576"/>
                  </a:lnTo>
                  <a:lnTo>
                    <a:pt x="356" y="2507"/>
                  </a:lnTo>
                  <a:lnTo>
                    <a:pt x="298" y="2433"/>
                  </a:lnTo>
                  <a:lnTo>
                    <a:pt x="244" y="2354"/>
                  </a:lnTo>
                  <a:lnTo>
                    <a:pt x="195" y="2273"/>
                  </a:lnTo>
                  <a:lnTo>
                    <a:pt x="151" y="2189"/>
                  </a:lnTo>
                  <a:lnTo>
                    <a:pt x="112" y="2102"/>
                  </a:lnTo>
                  <a:lnTo>
                    <a:pt x="79" y="2012"/>
                  </a:lnTo>
                  <a:lnTo>
                    <a:pt x="51" y="1920"/>
                  </a:lnTo>
                  <a:lnTo>
                    <a:pt x="29" y="1825"/>
                  </a:lnTo>
                  <a:lnTo>
                    <a:pt x="13" y="1728"/>
                  </a:lnTo>
                  <a:lnTo>
                    <a:pt x="3" y="1630"/>
                  </a:lnTo>
                  <a:lnTo>
                    <a:pt x="0" y="1530"/>
                  </a:lnTo>
                  <a:lnTo>
                    <a:pt x="3" y="1429"/>
                  </a:lnTo>
                  <a:lnTo>
                    <a:pt x="13" y="1330"/>
                  </a:lnTo>
                  <a:lnTo>
                    <a:pt x="29" y="1234"/>
                  </a:lnTo>
                  <a:lnTo>
                    <a:pt x="51" y="1138"/>
                  </a:lnTo>
                  <a:lnTo>
                    <a:pt x="79" y="1046"/>
                  </a:lnTo>
                  <a:lnTo>
                    <a:pt x="112" y="957"/>
                  </a:lnTo>
                  <a:lnTo>
                    <a:pt x="151" y="870"/>
                  </a:lnTo>
                  <a:lnTo>
                    <a:pt x="195" y="786"/>
                  </a:lnTo>
                  <a:lnTo>
                    <a:pt x="244" y="705"/>
                  </a:lnTo>
                  <a:lnTo>
                    <a:pt x="298" y="627"/>
                  </a:lnTo>
                  <a:lnTo>
                    <a:pt x="356" y="553"/>
                  </a:lnTo>
                  <a:lnTo>
                    <a:pt x="418" y="482"/>
                  </a:lnTo>
                  <a:lnTo>
                    <a:pt x="486" y="416"/>
                  </a:lnTo>
                  <a:lnTo>
                    <a:pt x="556" y="353"/>
                  </a:lnTo>
                  <a:lnTo>
                    <a:pt x="631" y="295"/>
                  </a:lnTo>
                  <a:lnTo>
                    <a:pt x="709" y="241"/>
                  </a:lnTo>
                  <a:lnTo>
                    <a:pt x="791" y="193"/>
                  </a:lnTo>
                  <a:lnTo>
                    <a:pt x="875" y="149"/>
                  </a:lnTo>
                  <a:lnTo>
                    <a:pt x="963" y="111"/>
                  </a:lnTo>
                  <a:lnTo>
                    <a:pt x="1054" y="78"/>
                  </a:lnTo>
                  <a:lnTo>
                    <a:pt x="1146" y="50"/>
                  </a:lnTo>
                  <a:lnTo>
                    <a:pt x="1241" y="29"/>
                  </a:lnTo>
                  <a:lnTo>
                    <a:pt x="1339" y="12"/>
                  </a:lnTo>
                  <a:lnTo>
                    <a:pt x="1438" y="3"/>
                  </a:lnTo>
                  <a:lnTo>
                    <a:pt x="153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Freeform 412">
              <a:extLst>
                <a:ext uri="{FF2B5EF4-FFF2-40B4-BE49-F238E27FC236}">
                  <a16:creationId xmlns:a16="http://schemas.microsoft.com/office/drawing/2014/main" id="{40471CA3-089B-EDFF-EC12-DDC6C83DEF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0238" y="4021138"/>
              <a:ext cx="150813" cy="244475"/>
            </a:xfrm>
            <a:custGeom>
              <a:avLst/>
              <a:gdLst>
                <a:gd name="T0" fmla="*/ 222 w 1046"/>
                <a:gd name="T1" fmla="*/ 1080 h 1699"/>
                <a:gd name="T2" fmla="*/ 180 w 1046"/>
                <a:gd name="T3" fmla="*/ 1100 h 1699"/>
                <a:gd name="T4" fmla="*/ 151 w 1046"/>
                <a:gd name="T5" fmla="*/ 1136 h 1699"/>
                <a:gd name="T6" fmla="*/ 140 w 1046"/>
                <a:gd name="T7" fmla="*/ 1182 h 1699"/>
                <a:gd name="T8" fmla="*/ 151 w 1046"/>
                <a:gd name="T9" fmla="*/ 1227 h 1699"/>
                <a:gd name="T10" fmla="*/ 180 w 1046"/>
                <a:gd name="T11" fmla="*/ 1263 h 1699"/>
                <a:gd name="T12" fmla="*/ 222 w 1046"/>
                <a:gd name="T13" fmla="*/ 1283 h 1699"/>
                <a:gd name="T14" fmla="*/ 270 w 1046"/>
                <a:gd name="T15" fmla="*/ 1283 h 1699"/>
                <a:gd name="T16" fmla="*/ 311 w 1046"/>
                <a:gd name="T17" fmla="*/ 1263 h 1699"/>
                <a:gd name="T18" fmla="*/ 340 w 1046"/>
                <a:gd name="T19" fmla="*/ 1227 h 1699"/>
                <a:gd name="T20" fmla="*/ 350 w 1046"/>
                <a:gd name="T21" fmla="*/ 1182 h 1699"/>
                <a:gd name="T22" fmla="*/ 340 w 1046"/>
                <a:gd name="T23" fmla="*/ 1136 h 1699"/>
                <a:gd name="T24" fmla="*/ 311 w 1046"/>
                <a:gd name="T25" fmla="*/ 1100 h 1699"/>
                <a:gd name="T26" fmla="*/ 270 w 1046"/>
                <a:gd name="T27" fmla="*/ 1080 h 1699"/>
                <a:gd name="T28" fmla="*/ 245 w 1046"/>
                <a:gd name="T29" fmla="*/ 0 h 1699"/>
                <a:gd name="T30" fmla="*/ 300 w 1046"/>
                <a:gd name="T31" fmla="*/ 10 h 1699"/>
                <a:gd name="T32" fmla="*/ 344 w 1046"/>
                <a:gd name="T33" fmla="*/ 40 h 1699"/>
                <a:gd name="T34" fmla="*/ 375 w 1046"/>
                <a:gd name="T35" fmla="*/ 85 h 1699"/>
                <a:gd name="T36" fmla="*/ 386 w 1046"/>
                <a:gd name="T37" fmla="*/ 139 h 1699"/>
                <a:gd name="T38" fmla="*/ 412 w 1046"/>
                <a:gd name="T39" fmla="*/ 1004 h 1699"/>
                <a:gd name="T40" fmla="*/ 456 w 1046"/>
                <a:gd name="T41" fmla="*/ 1059 h 1699"/>
                <a:gd name="T42" fmla="*/ 483 w 1046"/>
                <a:gd name="T43" fmla="*/ 1125 h 1699"/>
                <a:gd name="T44" fmla="*/ 976 w 1046"/>
                <a:gd name="T45" fmla="*/ 1440 h 1699"/>
                <a:gd name="T46" fmla="*/ 1013 w 1046"/>
                <a:gd name="T47" fmla="*/ 1471 h 1699"/>
                <a:gd name="T48" fmla="*/ 1038 w 1046"/>
                <a:gd name="T49" fmla="*/ 1513 h 1699"/>
                <a:gd name="T50" fmla="*/ 1046 w 1046"/>
                <a:gd name="T51" fmla="*/ 1560 h 1699"/>
                <a:gd name="T52" fmla="*/ 1038 w 1046"/>
                <a:gd name="T53" fmla="*/ 1607 h 1699"/>
                <a:gd name="T54" fmla="*/ 1012 w 1046"/>
                <a:gd name="T55" fmla="*/ 1651 h 1699"/>
                <a:gd name="T56" fmla="*/ 974 w 1046"/>
                <a:gd name="T57" fmla="*/ 1681 h 1699"/>
                <a:gd name="T58" fmla="*/ 930 w 1046"/>
                <a:gd name="T59" fmla="*/ 1697 h 1699"/>
                <a:gd name="T60" fmla="*/ 882 w 1046"/>
                <a:gd name="T61" fmla="*/ 1697 h 1699"/>
                <a:gd name="T62" fmla="*/ 836 w 1046"/>
                <a:gd name="T63" fmla="*/ 1680 h 1699"/>
                <a:gd name="T64" fmla="*/ 317 w 1046"/>
                <a:gd name="T65" fmla="*/ 1414 h 1699"/>
                <a:gd name="T66" fmla="*/ 246 w 1046"/>
                <a:gd name="T67" fmla="*/ 1425 h 1699"/>
                <a:gd name="T68" fmla="*/ 169 w 1046"/>
                <a:gd name="T69" fmla="*/ 1413 h 1699"/>
                <a:gd name="T70" fmla="*/ 101 w 1046"/>
                <a:gd name="T71" fmla="*/ 1378 h 1699"/>
                <a:gd name="T72" fmla="*/ 48 w 1046"/>
                <a:gd name="T73" fmla="*/ 1325 h 1699"/>
                <a:gd name="T74" fmla="*/ 14 w 1046"/>
                <a:gd name="T75" fmla="*/ 1259 h 1699"/>
                <a:gd name="T76" fmla="*/ 0 w 1046"/>
                <a:gd name="T77" fmla="*/ 1182 h 1699"/>
                <a:gd name="T78" fmla="*/ 11 w 1046"/>
                <a:gd name="T79" fmla="*/ 1114 h 1699"/>
                <a:gd name="T80" fmla="*/ 38 w 1046"/>
                <a:gd name="T81" fmla="*/ 1053 h 1699"/>
                <a:gd name="T82" fmla="*/ 80 w 1046"/>
                <a:gd name="T83" fmla="*/ 1003 h 1699"/>
                <a:gd name="T84" fmla="*/ 105 w 1046"/>
                <a:gd name="T85" fmla="*/ 139 h 1699"/>
                <a:gd name="T86" fmla="*/ 117 w 1046"/>
                <a:gd name="T87" fmla="*/ 84 h 1699"/>
                <a:gd name="T88" fmla="*/ 146 w 1046"/>
                <a:gd name="T89" fmla="*/ 40 h 1699"/>
                <a:gd name="T90" fmla="*/ 191 w 1046"/>
                <a:gd name="T91" fmla="*/ 10 h 1699"/>
                <a:gd name="T92" fmla="*/ 245 w 1046"/>
                <a:gd name="T93" fmla="*/ 0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1699">
                  <a:moveTo>
                    <a:pt x="245" y="1077"/>
                  </a:moveTo>
                  <a:lnTo>
                    <a:pt x="222" y="1080"/>
                  </a:lnTo>
                  <a:lnTo>
                    <a:pt x="199" y="1088"/>
                  </a:lnTo>
                  <a:lnTo>
                    <a:pt x="180" y="1100"/>
                  </a:lnTo>
                  <a:lnTo>
                    <a:pt x="164" y="1117"/>
                  </a:lnTo>
                  <a:lnTo>
                    <a:pt x="151" y="1136"/>
                  </a:lnTo>
                  <a:lnTo>
                    <a:pt x="143" y="1157"/>
                  </a:lnTo>
                  <a:lnTo>
                    <a:pt x="140" y="1182"/>
                  </a:lnTo>
                  <a:lnTo>
                    <a:pt x="143" y="1205"/>
                  </a:lnTo>
                  <a:lnTo>
                    <a:pt x="151" y="1227"/>
                  </a:lnTo>
                  <a:lnTo>
                    <a:pt x="164" y="1246"/>
                  </a:lnTo>
                  <a:lnTo>
                    <a:pt x="180" y="1263"/>
                  </a:lnTo>
                  <a:lnTo>
                    <a:pt x="199" y="1276"/>
                  </a:lnTo>
                  <a:lnTo>
                    <a:pt x="222" y="1283"/>
                  </a:lnTo>
                  <a:lnTo>
                    <a:pt x="245" y="1286"/>
                  </a:lnTo>
                  <a:lnTo>
                    <a:pt x="270" y="1283"/>
                  </a:lnTo>
                  <a:lnTo>
                    <a:pt x="292" y="1276"/>
                  </a:lnTo>
                  <a:lnTo>
                    <a:pt x="311" y="1263"/>
                  </a:lnTo>
                  <a:lnTo>
                    <a:pt x="328" y="1246"/>
                  </a:lnTo>
                  <a:lnTo>
                    <a:pt x="340" y="1227"/>
                  </a:lnTo>
                  <a:lnTo>
                    <a:pt x="348" y="1205"/>
                  </a:lnTo>
                  <a:lnTo>
                    <a:pt x="350" y="1182"/>
                  </a:lnTo>
                  <a:lnTo>
                    <a:pt x="348" y="1157"/>
                  </a:lnTo>
                  <a:lnTo>
                    <a:pt x="340" y="1136"/>
                  </a:lnTo>
                  <a:lnTo>
                    <a:pt x="328" y="1117"/>
                  </a:lnTo>
                  <a:lnTo>
                    <a:pt x="311" y="1100"/>
                  </a:lnTo>
                  <a:lnTo>
                    <a:pt x="292" y="1088"/>
                  </a:lnTo>
                  <a:lnTo>
                    <a:pt x="270" y="1080"/>
                  </a:lnTo>
                  <a:lnTo>
                    <a:pt x="245" y="1077"/>
                  </a:lnTo>
                  <a:close/>
                  <a:moveTo>
                    <a:pt x="245" y="0"/>
                  </a:moveTo>
                  <a:lnTo>
                    <a:pt x="274" y="2"/>
                  </a:lnTo>
                  <a:lnTo>
                    <a:pt x="300" y="10"/>
                  </a:lnTo>
                  <a:lnTo>
                    <a:pt x="324" y="23"/>
                  </a:lnTo>
                  <a:lnTo>
                    <a:pt x="344" y="40"/>
                  </a:lnTo>
                  <a:lnTo>
                    <a:pt x="361" y="61"/>
                  </a:lnTo>
                  <a:lnTo>
                    <a:pt x="375" y="85"/>
                  </a:lnTo>
                  <a:lnTo>
                    <a:pt x="383" y="110"/>
                  </a:lnTo>
                  <a:lnTo>
                    <a:pt x="386" y="139"/>
                  </a:lnTo>
                  <a:lnTo>
                    <a:pt x="386" y="982"/>
                  </a:lnTo>
                  <a:lnTo>
                    <a:pt x="412" y="1004"/>
                  </a:lnTo>
                  <a:lnTo>
                    <a:pt x="436" y="1030"/>
                  </a:lnTo>
                  <a:lnTo>
                    <a:pt x="456" y="1059"/>
                  </a:lnTo>
                  <a:lnTo>
                    <a:pt x="472" y="1090"/>
                  </a:lnTo>
                  <a:lnTo>
                    <a:pt x="483" y="1125"/>
                  </a:lnTo>
                  <a:lnTo>
                    <a:pt x="488" y="1160"/>
                  </a:lnTo>
                  <a:lnTo>
                    <a:pt x="976" y="1440"/>
                  </a:lnTo>
                  <a:lnTo>
                    <a:pt x="997" y="1454"/>
                  </a:lnTo>
                  <a:lnTo>
                    <a:pt x="1013" y="1471"/>
                  </a:lnTo>
                  <a:lnTo>
                    <a:pt x="1028" y="1492"/>
                  </a:lnTo>
                  <a:lnTo>
                    <a:pt x="1038" y="1513"/>
                  </a:lnTo>
                  <a:lnTo>
                    <a:pt x="1044" y="1536"/>
                  </a:lnTo>
                  <a:lnTo>
                    <a:pt x="1046" y="1560"/>
                  </a:lnTo>
                  <a:lnTo>
                    <a:pt x="1044" y="1584"/>
                  </a:lnTo>
                  <a:lnTo>
                    <a:pt x="1038" y="1607"/>
                  </a:lnTo>
                  <a:lnTo>
                    <a:pt x="1028" y="1629"/>
                  </a:lnTo>
                  <a:lnTo>
                    <a:pt x="1012" y="1651"/>
                  </a:lnTo>
                  <a:lnTo>
                    <a:pt x="995" y="1668"/>
                  </a:lnTo>
                  <a:lnTo>
                    <a:pt x="974" y="1681"/>
                  </a:lnTo>
                  <a:lnTo>
                    <a:pt x="953" y="1691"/>
                  </a:lnTo>
                  <a:lnTo>
                    <a:pt x="930" y="1697"/>
                  </a:lnTo>
                  <a:lnTo>
                    <a:pt x="905" y="1699"/>
                  </a:lnTo>
                  <a:lnTo>
                    <a:pt x="882" y="1697"/>
                  </a:lnTo>
                  <a:lnTo>
                    <a:pt x="858" y="1691"/>
                  </a:lnTo>
                  <a:lnTo>
                    <a:pt x="836" y="1680"/>
                  </a:lnTo>
                  <a:lnTo>
                    <a:pt x="349" y="1401"/>
                  </a:lnTo>
                  <a:lnTo>
                    <a:pt x="317" y="1414"/>
                  </a:lnTo>
                  <a:lnTo>
                    <a:pt x="282" y="1422"/>
                  </a:lnTo>
                  <a:lnTo>
                    <a:pt x="246" y="1425"/>
                  </a:lnTo>
                  <a:lnTo>
                    <a:pt x="206" y="1422"/>
                  </a:lnTo>
                  <a:lnTo>
                    <a:pt x="169" y="1413"/>
                  </a:lnTo>
                  <a:lnTo>
                    <a:pt x="133" y="1397"/>
                  </a:lnTo>
                  <a:lnTo>
                    <a:pt x="101" y="1378"/>
                  </a:lnTo>
                  <a:lnTo>
                    <a:pt x="73" y="1354"/>
                  </a:lnTo>
                  <a:lnTo>
                    <a:pt x="48" y="1325"/>
                  </a:lnTo>
                  <a:lnTo>
                    <a:pt x="28" y="1293"/>
                  </a:lnTo>
                  <a:lnTo>
                    <a:pt x="14" y="1259"/>
                  </a:lnTo>
                  <a:lnTo>
                    <a:pt x="4" y="1221"/>
                  </a:lnTo>
                  <a:lnTo>
                    <a:pt x="0" y="1182"/>
                  </a:lnTo>
                  <a:lnTo>
                    <a:pt x="3" y="1147"/>
                  </a:lnTo>
                  <a:lnTo>
                    <a:pt x="11" y="1114"/>
                  </a:lnTo>
                  <a:lnTo>
                    <a:pt x="22" y="1082"/>
                  </a:lnTo>
                  <a:lnTo>
                    <a:pt x="38" y="1053"/>
                  </a:lnTo>
                  <a:lnTo>
                    <a:pt x="58" y="1027"/>
                  </a:lnTo>
                  <a:lnTo>
                    <a:pt x="80" y="1003"/>
                  </a:lnTo>
                  <a:lnTo>
                    <a:pt x="105" y="982"/>
                  </a:lnTo>
                  <a:lnTo>
                    <a:pt x="105" y="139"/>
                  </a:lnTo>
                  <a:lnTo>
                    <a:pt x="109" y="110"/>
                  </a:lnTo>
                  <a:lnTo>
                    <a:pt x="117" y="84"/>
                  </a:lnTo>
                  <a:lnTo>
                    <a:pt x="130" y="61"/>
                  </a:lnTo>
                  <a:lnTo>
                    <a:pt x="146" y="40"/>
                  </a:lnTo>
                  <a:lnTo>
                    <a:pt x="168" y="23"/>
                  </a:lnTo>
                  <a:lnTo>
                    <a:pt x="191" y="10"/>
                  </a:lnTo>
                  <a:lnTo>
                    <a:pt x="218" y="2"/>
                  </a:lnTo>
                  <a:lnTo>
                    <a:pt x="2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9" name="Image 32">
            <a:extLst>
              <a:ext uri="{FF2B5EF4-FFF2-40B4-BE49-F238E27FC236}">
                <a16:creationId xmlns:a16="http://schemas.microsoft.com/office/drawing/2014/main" id="{CC7D794C-3CD0-D38A-803D-F18968B4F2E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854"/>
          <a:stretch/>
        </p:blipFill>
        <p:spPr>
          <a:xfrm>
            <a:off x="3888054" y="3202641"/>
            <a:ext cx="673401" cy="559909"/>
          </a:xfrm>
          <a:prstGeom prst="rect">
            <a:avLst/>
          </a:prstGeom>
        </p:spPr>
      </p:pic>
      <p:pic>
        <p:nvPicPr>
          <p:cNvPr id="30" name="Image 33">
            <a:extLst>
              <a:ext uri="{FF2B5EF4-FFF2-40B4-BE49-F238E27FC236}">
                <a16:creationId xmlns:a16="http://schemas.microsoft.com/office/drawing/2014/main" id="{C344ECBB-F66C-56F0-0F3C-822BD37B7446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860"/>
          <a:stretch/>
        </p:blipFill>
        <p:spPr>
          <a:xfrm>
            <a:off x="3846222" y="4758221"/>
            <a:ext cx="697613" cy="600927"/>
          </a:xfrm>
          <a:prstGeom prst="rect">
            <a:avLst/>
          </a:prstGeom>
        </p:spPr>
      </p:pic>
      <p:sp>
        <p:nvSpPr>
          <p:cNvPr id="31" name="Freeform 126">
            <a:extLst>
              <a:ext uri="{FF2B5EF4-FFF2-40B4-BE49-F238E27FC236}">
                <a16:creationId xmlns:a16="http://schemas.microsoft.com/office/drawing/2014/main" id="{66F1F8CE-139C-6F26-035B-D733104099C8}"/>
              </a:ext>
            </a:extLst>
          </p:cNvPr>
          <p:cNvSpPr>
            <a:spLocks noEditPoints="1"/>
          </p:cNvSpPr>
          <p:nvPr/>
        </p:nvSpPr>
        <p:spPr bwMode="auto">
          <a:xfrm>
            <a:off x="5106272" y="5886678"/>
            <a:ext cx="567849" cy="523804"/>
          </a:xfrm>
          <a:custGeom>
            <a:avLst/>
            <a:gdLst>
              <a:gd name="T0" fmla="*/ 1564 w 3059"/>
              <a:gd name="T1" fmla="*/ 2008 h 3212"/>
              <a:gd name="T2" fmla="*/ 1382 w 3059"/>
              <a:gd name="T3" fmla="*/ 2325 h 3212"/>
              <a:gd name="T4" fmla="*/ 1295 w 3059"/>
              <a:gd name="T5" fmla="*/ 2832 h 3212"/>
              <a:gd name="T6" fmla="*/ 1343 w 3059"/>
              <a:gd name="T7" fmla="*/ 3141 h 3212"/>
              <a:gd name="T8" fmla="*/ 1248 w 3059"/>
              <a:gd name="T9" fmla="*/ 3211 h 3212"/>
              <a:gd name="T10" fmla="*/ 1185 w 3059"/>
              <a:gd name="T11" fmla="*/ 3060 h 3212"/>
              <a:gd name="T12" fmla="*/ 1144 w 3059"/>
              <a:gd name="T13" fmla="*/ 2683 h 3212"/>
              <a:gd name="T14" fmla="*/ 963 w 3059"/>
              <a:gd name="T15" fmla="*/ 2290 h 3212"/>
              <a:gd name="T16" fmla="*/ 1178 w 3059"/>
              <a:gd name="T17" fmla="*/ 2558 h 3212"/>
              <a:gd name="T18" fmla="*/ 1356 w 3059"/>
              <a:gd name="T19" fmla="*/ 2122 h 3212"/>
              <a:gd name="T20" fmla="*/ 330 w 3059"/>
              <a:gd name="T21" fmla="*/ 1579 h 3212"/>
              <a:gd name="T22" fmla="*/ 696 w 3059"/>
              <a:gd name="T23" fmla="*/ 1656 h 3212"/>
              <a:gd name="T24" fmla="*/ 968 w 3059"/>
              <a:gd name="T25" fmla="*/ 1870 h 3212"/>
              <a:gd name="T26" fmla="*/ 985 w 3059"/>
              <a:gd name="T27" fmla="*/ 2232 h 3212"/>
              <a:gd name="T28" fmla="*/ 607 w 3059"/>
              <a:gd name="T29" fmla="*/ 1928 h 3212"/>
              <a:gd name="T30" fmla="*/ 880 w 3059"/>
              <a:gd name="T31" fmla="*/ 2190 h 3212"/>
              <a:gd name="T32" fmla="*/ 787 w 3059"/>
              <a:gd name="T33" fmla="*/ 2463 h 3212"/>
              <a:gd name="T34" fmla="*/ 495 w 3059"/>
              <a:gd name="T35" fmla="*/ 2393 h 3212"/>
              <a:gd name="T36" fmla="*/ 273 w 3059"/>
              <a:gd name="T37" fmla="*/ 2126 h 3212"/>
              <a:gd name="T38" fmla="*/ 104 w 3059"/>
              <a:gd name="T39" fmla="*/ 1749 h 3212"/>
              <a:gd name="T40" fmla="*/ 0 w 3059"/>
              <a:gd name="T41" fmla="*/ 1575 h 3212"/>
              <a:gd name="T42" fmla="*/ 153 w 3059"/>
              <a:gd name="T43" fmla="*/ 1571 h 3212"/>
              <a:gd name="T44" fmla="*/ 3023 w 3059"/>
              <a:gd name="T45" fmla="*/ 568 h 3212"/>
              <a:gd name="T46" fmla="*/ 3010 w 3059"/>
              <a:gd name="T47" fmla="*/ 1343 h 3212"/>
              <a:gd name="T48" fmla="*/ 2674 w 3059"/>
              <a:gd name="T49" fmla="*/ 1971 h 3212"/>
              <a:gd name="T50" fmla="*/ 2184 w 3059"/>
              <a:gd name="T51" fmla="*/ 2226 h 3212"/>
              <a:gd name="T52" fmla="*/ 1778 w 3059"/>
              <a:gd name="T53" fmla="*/ 2147 h 3212"/>
              <a:gd name="T54" fmla="*/ 1631 w 3059"/>
              <a:gd name="T55" fmla="*/ 1969 h 3212"/>
              <a:gd name="T56" fmla="*/ 1862 w 3059"/>
              <a:gd name="T57" fmla="*/ 1743 h 3212"/>
              <a:gd name="T58" fmla="*/ 2220 w 3059"/>
              <a:gd name="T59" fmla="*/ 1666 h 3212"/>
              <a:gd name="T60" fmla="*/ 2550 w 3059"/>
              <a:gd name="T61" fmla="*/ 1589 h 3212"/>
              <a:gd name="T62" fmla="*/ 2348 w 3059"/>
              <a:gd name="T63" fmla="*/ 1602 h 3212"/>
              <a:gd name="T64" fmla="*/ 2075 w 3059"/>
              <a:gd name="T65" fmla="*/ 1565 h 3212"/>
              <a:gd name="T66" fmla="*/ 2273 w 3059"/>
              <a:gd name="T67" fmla="*/ 1415 h 3212"/>
              <a:gd name="T68" fmla="*/ 2505 w 3059"/>
              <a:gd name="T69" fmla="*/ 1263 h 3212"/>
              <a:gd name="T70" fmla="*/ 2775 w 3059"/>
              <a:gd name="T71" fmla="*/ 1142 h 3212"/>
              <a:gd name="T72" fmla="*/ 2814 w 3059"/>
              <a:gd name="T73" fmla="*/ 1100 h 3212"/>
              <a:gd name="T74" fmla="*/ 2504 w 3059"/>
              <a:gd name="T75" fmla="*/ 1178 h 3212"/>
              <a:gd name="T76" fmla="*/ 2705 w 3059"/>
              <a:gd name="T77" fmla="*/ 696 h 3212"/>
              <a:gd name="T78" fmla="*/ 2707 w 3059"/>
              <a:gd name="T79" fmla="*/ 600 h 3212"/>
              <a:gd name="T80" fmla="*/ 2558 w 3059"/>
              <a:gd name="T81" fmla="*/ 918 h 3212"/>
              <a:gd name="T82" fmla="*/ 2409 w 3059"/>
              <a:gd name="T83" fmla="*/ 910 h 3212"/>
              <a:gd name="T84" fmla="*/ 2423 w 3059"/>
              <a:gd name="T85" fmla="*/ 788 h 3212"/>
              <a:gd name="T86" fmla="*/ 2343 w 3059"/>
              <a:gd name="T87" fmla="*/ 1000 h 3212"/>
              <a:gd name="T88" fmla="*/ 2245 w 3059"/>
              <a:gd name="T89" fmla="*/ 1319 h 3212"/>
              <a:gd name="T90" fmla="*/ 1987 w 3059"/>
              <a:gd name="T91" fmla="*/ 1497 h 3212"/>
              <a:gd name="T92" fmla="*/ 1953 w 3059"/>
              <a:gd name="T93" fmla="*/ 1197 h 3212"/>
              <a:gd name="T94" fmla="*/ 1957 w 3059"/>
              <a:gd name="T95" fmla="*/ 1008 h 3212"/>
              <a:gd name="T96" fmla="*/ 1880 w 3059"/>
              <a:gd name="T97" fmla="*/ 1312 h 3212"/>
              <a:gd name="T98" fmla="*/ 1869 w 3059"/>
              <a:gd name="T99" fmla="*/ 1598 h 3212"/>
              <a:gd name="T100" fmla="*/ 1702 w 3059"/>
              <a:gd name="T101" fmla="*/ 1738 h 3212"/>
              <a:gd name="T102" fmla="*/ 1405 w 3059"/>
              <a:gd name="T103" fmla="*/ 1866 h 3212"/>
              <a:gd name="T104" fmla="*/ 1260 w 3059"/>
              <a:gd name="T105" fmla="*/ 1446 h 3212"/>
              <a:gd name="T106" fmla="*/ 1443 w 3059"/>
              <a:gd name="T107" fmla="*/ 1026 h 3212"/>
              <a:gd name="T108" fmla="*/ 1782 w 3059"/>
              <a:gd name="T109" fmla="*/ 739 h 3212"/>
              <a:gd name="T110" fmla="*/ 2157 w 3059"/>
              <a:gd name="T111" fmla="*/ 598 h 3212"/>
              <a:gd name="T112" fmla="*/ 2467 w 3059"/>
              <a:gd name="T113" fmla="*/ 403 h 3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059" h="3212">
                <a:moveTo>
                  <a:pt x="1498" y="1948"/>
                </a:moveTo>
                <a:lnTo>
                  <a:pt x="1500" y="1950"/>
                </a:lnTo>
                <a:lnTo>
                  <a:pt x="1504" y="1955"/>
                </a:lnTo>
                <a:lnTo>
                  <a:pt x="1512" y="1961"/>
                </a:lnTo>
                <a:lnTo>
                  <a:pt x="1522" y="1971"/>
                </a:lnTo>
                <a:lnTo>
                  <a:pt x="1533" y="1979"/>
                </a:lnTo>
                <a:lnTo>
                  <a:pt x="1544" y="1990"/>
                </a:lnTo>
                <a:lnTo>
                  <a:pt x="1555" y="1999"/>
                </a:lnTo>
                <a:lnTo>
                  <a:pt x="1564" y="2008"/>
                </a:lnTo>
                <a:lnTo>
                  <a:pt x="1572" y="2014"/>
                </a:lnTo>
                <a:lnTo>
                  <a:pt x="1578" y="2019"/>
                </a:lnTo>
                <a:lnTo>
                  <a:pt x="1580" y="2022"/>
                </a:lnTo>
                <a:lnTo>
                  <a:pt x="1537" y="2066"/>
                </a:lnTo>
                <a:lnTo>
                  <a:pt x="1499" y="2112"/>
                </a:lnTo>
                <a:lnTo>
                  <a:pt x="1464" y="2163"/>
                </a:lnTo>
                <a:lnTo>
                  <a:pt x="1433" y="2216"/>
                </a:lnTo>
                <a:lnTo>
                  <a:pt x="1405" y="2269"/>
                </a:lnTo>
                <a:lnTo>
                  <a:pt x="1382" y="2325"/>
                </a:lnTo>
                <a:lnTo>
                  <a:pt x="1362" y="2382"/>
                </a:lnTo>
                <a:lnTo>
                  <a:pt x="1345" y="2440"/>
                </a:lnTo>
                <a:lnTo>
                  <a:pt x="1330" y="2498"/>
                </a:lnTo>
                <a:lnTo>
                  <a:pt x="1318" y="2556"/>
                </a:lnTo>
                <a:lnTo>
                  <a:pt x="1310" y="2614"/>
                </a:lnTo>
                <a:lnTo>
                  <a:pt x="1303" y="2671"/>
                </a:lnTo>
                <a:lnTo>
                  <a:pt x="1299" y="2727"/>
                </a:lnTo>
                <a:lnTo>
                  <a:pt x="1296" y="2781"/>
                </a:lnTo>
                <a:lnTo>
                  <a:pt x="1295" y="2832"/>
                </a:lnTo>
                <a:lnTo>
                  <a:pt x="1296" y="2882"/>
                </a:lnTo>
                <a:lnTo>
                  <a:pt x="1300" y="2928"/>
                </a:lnTo>
                <a:lnTo>
                  <a:pt x="1303" y="2972"/>
                </a:lnTo>
                <a:lnTo>
                  <a:pt x="1308" y="3012"/>
                </a:lnTo>
                <a:lnTo>
                  <a:pt x="1314" y="3048"/>
                </a:lnTo>
                <a:lnTo>
                  <a:pt x="1321" y="3078"/>
                </a:lnTo>
                <a:lnTo>
                  <a:pt x="1328" y="3105"/>
                </a:lnTo>
                <a:lnTo>
                  <a:pt x="1335" y="3126"/>
                </a:lnTo>
                <a:lnTo>
                  <a:pt x="1343" y="3141"/>
                </a:lnTo>
                <a:lnTo>
                  <a:pt x="1335" y="3164"/>
                </a:lnTo>
                <a:lnTo>
                  <a:pt x="1326" y="3182"/>
                </a:lnTo>
                <a:lnTo>
                  <a:pt x="1314" y="3194"/>
                </a:lnTo>
                <a:lnTo>
                  <a:pt x="1302" y="3204"/>
                </a:lnTo>
                <a:lnTo>
                  <a:pt x="1289" y="3209"/>
                </a:lnTo>
                <a:lnTo>
                  <a:pt x="1274" y="3212"/>
                </a:lnTo>
                <a:lnTo>
                  <a:pt x="1263" y="3212"/>
                </a:lnTo>
                <a:lnTo>
                  <a:pt x="1260" y="3212"/>
                </a:lnTo>
                <a:lnTo>
                  <a:pt x="1248" y="3211"/>
                </a:lnTo>
                <a:lnTo>
                  <a:pt x="1235" y="3209"/>
                </a:lnTo>
                <a:lnTo>
                  <a:pt x="1224" y="3206"/>
                </a:lnTo>
                <a:lnTo>
                  <a:pt x="1215" y="3202"/>
                </a:lnTo>
                <a:lnTo>
                  <a:pt x="1207" y="3198"/>
                </a:lnTo>
                <a:lnTo>
                  <a:pt x="1203" y="3196"/>
                </a:lnTo>
                <a:lnTo>
                  <a:pt x="1202" y="3195"/>
                </a:lnTo>
                <a:lnTo>
                  <a:pt x="1196" y="3148"/>
                </a:lnTo>
                <a:lnTo>
                  <a:pt x="1191" y="3103"/>
                </a:lnTo>
                <a:lnTo>
                  <a:pt x="1185" y="3060"/>
                </a:lnTo>
                <a:lnTo>
                  <a:pt x="1180" y="3019"/>
                </a:lnTo>
                <a:lnTo>
                  <a:pt x="1174" y="2977"/>
                </a:lnTo>
                <a:lnTo>
                  <a:pt x="1170" y="2935"/>
                </a:lnTo>
                <a:lnTo>
                  <a:pt x="1167" y="2890"/>
                </a:lnTo>
                <a:lnTo>
                  <a:pt x="1163" y="2843"/>
                </a:lnTo>
                <a:lnTo>
                  <a:pt x="1161" y="2791"/>
                </a:lnTo>
                <a:lnTo>
                  <a:pt x="1161" y="2734"/>
                </a:lnTo>
                <a:lnTo>
                  <a:pt x="1152" y="2712"/>
                </a:lnTo>
                <a:lnTo>
                  <a:pt x="1144" y="2683"/>
                </a:lnTo>
                <a:lnTo>
                  <a:pt x="1133" y="2649"/>
                </a:lnTo>
                <a:lnTo>
                  <a:pt x="1120" y="2610"/>
                </a:lnTo>
                <a:lnTo>
                  <a:pt x="1106" y="2568"/>
                </a:lnTo>
                <a:lnTo>
                  <a:pt x="1089" y="2522"/>
                </a:lnTo>
                <a:lnTo>
                  <a:pt x="1070" y="2476"/>
                </a:lnTo>
                <a:lnTo>
                  <a:pt x="1048" y="2429"/>
                </a:lnTo>
                <a:lnTo>
                  <a:pt x="1024" y="2381"/>
                </a:lnTo>
                <a:lnTo>
                  <a:pt x="995" y="2335"/>
                </a:lnTo>
                <a:lnTo>
                  <a:pt x="963" y="2290"/>
                </a:lnTo>
                <a:lnTo>
                  <a:pt x="973" y="2266"/>
                </a:lnTo>
                <a:lnTo>
                  <a:pt x="982" y="2240"/>
                </a:lnTo>
                <a:lnTo>
                  <a:pt x="1023" y="2291"/>
                </a:lnTo>
                <a:lnTo>
                  <a:pt x="1059" y="2341"/>
                </a:lnTo>
                <a:lnTo>
                  <a:pt x="1091" y="2390"/>
                </a:lnTo>
                <a:lnTo>
                  <a:pt x="1118" y="2436"/>
                </a:lnTo>
                <a:lnTo>
                  <a:pt x="1141" y="2480"/>
                </a:lnTo>
                <a:lnTo>
                  <a:pt x="1161" y="2521"/>
                </a:lnTo>
                <a:lnTo>
                  <a:pt x="1178" y="2558"/>
                </a:lnTo>
                <a:lnTo>
                  <a:pt x="1191" y="2591"/>
                </a:lnTo>
                <a:lnTo>
                  <a:pt x="1197" y="2528"/>
                </a:lnTo>
                <a:lnTo>
                  <a:pt x="1207" y="2465"/>
                </a:lnTo>
                <a:lnTo>
                  <a:pt x="1222" y="2406"/>
                </a:lnTo>
                <a:lnTo>
                  <a:pt x="1239" y="2347"/>
                </a:lnTo>
                <a:lnTo>
                  <a:pt x="1261" y="2290"/>
                </a:lnTo>
                <a:lnTo>
                  <a:pt x="1288" y="2235"/>
                </a:lnTo>
                <a:lnTo>
                  <a:pt x="1319" y="2178"/>
                </a:lnTo>
                <a:lnTo>
                  <a:pt x="1356" y="2122"/>
                </a:lnTo>
                <a:lnTo>
                  <a:pt x="1398" y="2065"/>
                </a:lnTo>
                <a:lnTo>
                  <a:pt x="1445" y="2007"/>
                </a:lnTo>
                <a:lnTo>
                  <a:pt x="1498" y="1948"/>
                </a:lnTo>
                <a:close/>
                <a:moveTo>
                  <a:pt x="153" y="1571"/>
                </a:moveTo>
                <a:lnTo>
                  <a:pt x="185" y="1571"/>
                </a:lnTo>
                <a:lnTo>
                  <a:pt x="219" y="1572"/>
                </a:lnTo>
                <a:lnTo>
                  <a:pt x="254" y="1573"/>
                </a:lnTo>
                <a:lnTo>
                  <a:pt x="291" y="1575"/>
                </a:lnTo>
                <a:lnTo>
                  <a:pt x="330" y="1579"/>
                </a:lnTo>
                <a:lnTo>
                  <a:pt x="369" y="1583"/>
                </a:lnTo>
                <a:lnTo>
                  <a:pt x="410" y="1587"/>
                </a:lnTo>
                <a:lnTo>
                  <a:pt x="451" y="1593"/>
                </a:lnTo>
                <a:lnTo>
                  <a:pt x="493" y="1600"/>
                </a:lnTo>
                <a:lnTo>
                  <a:pt x="534" y="1608"/>
                </a:lnTo>
                <a:lnTo>
                  <a:pt x="575" y="1618"/>
                </a:lnTo>
                <a:lnTo>
                  <a:pt x="616" y="1629"/>
                </a:lnTo>
                <a:lnTo>
                  <a:pt x="656" y="1642"/>
                </a:lnTo>
                <a:lnTo>
                  <a:pt x="696" y="1656"/>
                </a:lnTo>
                <a:lnTo>
                  <a:pt x="733" y="1671"/>
                </a:lnTo>
                <a:lnTo>
                  <a:pt x="771" y="1689"/>
                </a:lnTo>
                <a:lnTo>
                  <a:pt x="806" y="1708"/>
                </a:lnTo>
                <a:lnTo>
                  <a:pt x="839" y="1729"/>
                </a:lnTo>
                <a:lnTo>
                  <a:pt x="870" y="1754"/>
                </a:lnTo>
                <a:lnTo>
                  <a:pt x="898" y="1779"/>
                </a:lnTo>
                <a:lnTo>
                  <a:pt x="925" y="1806"/>
                </a:lnTo>
                <a:lnTo>
                  <a:pt x="948" y="1837"/>
                </a:lnTo>
                <a:lnTo>
                  <a:pt x="968" y="1870"/>
                </a:lnTo>
                <a:lnTo>
                  <a:pt x="985" y="1904"/>
                </a:lnTo>
                <a:lnTo>
                  <a:pt x="997" y="1942"/>
                </a:lnTo>
                <a:lnTo>
                  <a:pt x="1007" y="1982"/>
                </a:lnTo>
                <a:lnTo>
                  <a:pt x="1012" y="2026"/>
                </a:lnTo>
                <a:lnTo>
                  <a:pt x="1013" y="2072"/>
                </a:lnTo>
                <a:lnTo>
                  <a:pt x="1009" y="2121"/>
                </a:lnTo>
                <a:lnTo>
                  <a:pt x="1001" y="2173"/>
                </a:lnTo>
                <a:lnTo>
                  <a:pt x="986" y="2228"/>
                </a:lnTo>
                <a:lnTo>
                  <a:pt x="985" y="2232"/>
                </a:lnTo>
                <a:lnTo>
                  <a:pt x="983" y="2236"/>
                </a:lnTo>
                <a:lnTo>
                  <a:pt x="982" y="2240"/>
                </a:lnTo>
                <a:lnTo>
                  <a:pt x="941" y="2193"/>
                </a:lnTo>
                <a:lnTo>
                  <a:pt x="897" y="2147"/>
                </a:lnTo>
                <a:lnTo>
                  <a:pt x="849" y="2102"/>
                </a:lnTo>
                <a:lnTo>
                  <a:pt x="795" y="2056"/>
                </a:lnTo>
                <a:lnTo>
                  <a:pt x="737" y="2012"/>
                </a:lnTo>
                <a:lnTo>
                  <a:pt x="674" y="1969"/>
                </a:lnTo>
                <a:lnTo>
                  <a:pt x="607" y="1928"/>
                </a:lnTo>
                <a:lnTo>
                  <a:pt x="534" y="1888"/>
                </a:lnTo>
                <a:lnTo>
                  <a:pt x="455" y="1851"/>
                </a:lnTo>
                <a:lnTo>
                  <a:pt x="530" y="1896"/>
                </a:lnTo>
                <a:lnTo>
                  <a:pt x="599" y="1942"/>
                </a:lnTo>
                <a:lnTo>
                  <a:pt x="664" y="1991"/>
                </a:lnTo>
                <a:lnTo>
                  <a:pt x="725" y="2039"/>
                </a:lnTo>
                <a:lnTo>
                  <a:pt x="781" y="2090"/>
                </a:lnTo>
                <a:lnTo>
                  <a:pt x="832" y="2140"/>
                </a:lnTo>
                <a:lnTo>
                  <a:pt x="880" y="2190"/>
                </a:lnTo>
                <a:lnTo>
                  <a:pt x="924" y="2241"/>
                </a:lnTo>
                <a:lnTo>
                  <a:pt x="963" y="2290"/>
                </a:lnTo>
                <a:lnTo>
                  <a:pt x="945" y="2329"/>
                </a:lnTo>
                <a:lnTo>
                  <a:pt x="923" y="2364"/>
                </a:lnTo>
                <a:lnTo>
                  <a:pt x="898" y="2394"/>
                </a:lnTo>
                <a:lnTo>
                  <a:pt x="873" y="2418"/>
                </a:lnTo>
                <a:lnTo>
                  <a:pt x="846" y="2437"/>
                </a:lnTo>
                <a:lnTo>
                  <a:pt x="817" y="2453"/>
                </a:lnTo>
                <a:lnTo>
                  <a:pt x="787" y="2463"/>
                </a:lnTo>
                <a:lnTo>
                  <a:pt x="755" y="2470"/>
                </a:lnTo>
                <a:lnTo>
                  <a:pt x="724" y="2472"/>
                </a:lnTo>
                <a:lnTo>
                  <a:pt x="692" y="2471"/>
                </a:lnTo>
                <a:lnTo>
                  <a:pt x="659" y="2465"/>
                </a:lnTo>
                <a:lnTo>
                  <a:pt x="626" y="2457"/>
                </a:lnTo>
                <a:lnTo>
                  <a:pt x="593" y="2445"/>
                </a:lnTo>
                <a:lnTo>
                  <a:pt x="560" y="2431"/>
                </a:lnTo>
                <a:lnTo>
                  <a:pt x="527" y="2413"/>
                </a:lnTo>
                <a:lnTo>
                  <a:pt x="495" y="2393"/>
                </a:lnTo>
                <a:lnTo>
                  <a:pt x="464" y="2371"/>
                </a:lnTo>
                <a:lnTo>
                  <a:pt x="434" y="2345"/>
                </a:lnTo>
                <a:lnTo>
                  <a:pt x="406" y="2319"/>
                </a:lnTo>
                <a:lnTo>
                  <a:pt x="379" y="2290"/>
                </a:lnTo>
                <a:lnTo>
                  <a:pt x="353" y="2260"/>
                </a:lnTo>
                <a:lnTo>
                  <a:pt x="330" y="2228"/>
                </a:lnTo>
                <a:lnTo>
                  <a:pt x="309" y="2194"/>
                </a:lnTo>
                <a:lnTo>
                  <a:pt x="289" y="2161"/>
                </a:lnTo>
                <a:lnTo>
                  <a:pt x="273" y="2126"/>
                </a:lnTo>
                <a:lnTo>
                  <a:pt x="259" y="2090"/>
                </a:lnTo>
                <a:lnTo>
                  <a:pt x="242" y="2044"/>
                </a:lnTo>
                <a:lnTo>
                  <a:pt x="224" y="1997"/>
                </a:lnTo>
                <a:lnTo>
                  <a:pt x="205" y="1952"/>
                </a:lnTo>
                <a:lnTo>
                  <a:pt x="185" y="1908"/>
                </a:lnTo>
                <a:lnTo>
                  <a:pt x="165" y="1864"/>
                </a:lnTo>
                <a:lnTo>
                  <a:pt x="144" y="1824"/>
                </a:lnTo>
                <a:lnTo>
                  <a:pt x="124" y="1785"/>
                </a:lnTo>
                <a:lnTo>
                  <a:pt x="104" y="1749"/>
                </a:lnTo>
                <a:lnTo>
                  <a:pt x="86" y="1716"/>
                </a:lnTo>
                <a:lnTo>
                  <a:pt x="68" y="1685"/>
                </a:lnTo>
                <a:lnTo>
                  <a:pt x="52" y="1658"/>
                </a:lnTo>
                <a:lnTo>
                  <a:pt x="37" y="1633"/>
                </a:lnTo>
                <a:lnTo>
                  <a:pt x="24" y="1613"/>
                </a:lnTo>
                <a:lnTo>
                  <a:pt x="14" y="1598"/>
                </a:lnTo>
                <a:lnTo>
                  <a:pt x="7" y="1586"/>
                </a:lnTo>
                <a:lnTo>
                  <a:pt x="1" y="1579"/>
                </a:lnTo>
                <a:lnTo>
                  <a:pt x="0" y="1575"/>
                </a:lnTo>
                <a:lnTo>
                  <a:pt x="2" y="1575"/>
                </a:lnTo>
                <a:lnTo>
                  <a:pt x="9" y="1575"/>
                </a:lnTo>
                <a:lnTo>
                  <a:pt x="19" y="1574"/>
                </a:lnTo>
                <a:lnTo>
                  <a:pt x="33" y="1573"/>
                </a:lnTo>
                <a:lnTo>
                  <a:pt x="52" y="1572"/>
                </a:lnTo>
                <a:lnTo>
                  <a:pt x="73" y="1572"/>
                </a:lnTo>
                <a:lnTo>
                  <a:pt x="97" y="1571"/>
                </a:lnTo>
                <a:lnTo>
                  <a:pt x="123" y="1571"/>
                </a:lnTo>
                <a:lnTo>
                  <a:pt x="153" y="1571"/>
                </a:lnTo>
                <a:close/>
                <a:moveTo>
                  <a:pt x="2780" y="0"/>
                </a:moveTo>
                <a:lnTo>
                  <a:pt x="2780" y="0"/>
                </a:lnTo>
                <a:lnTo>
                  <a:pt x="2829" y="75"/>
                </a:lnTo>
                <a:lnTo>
                  <a:pt x="2873" y="152"/>
                </a:lnTo>
                <a:lnTo>
                  <a:pt x="2913" y="232"/>
                </a:lnTo>
                <a:lnTo>
                  <a:pt x="2947" y="313"/>
                </a:lnTo>
                <a:lnTo>
                  <a:pt x="2977" y="396"/>
                </a:lnTo>
                <a:lnTo>
                  <a:pt x="3002" y="482"/>
                </a:lnTo>
                <a:lnTo>
                  <a:pt x="3023" y="568"/>
                </a:lnTo>
                <a:lnTo>
                  <a:pt x="3038" y="655"/>
                </a:lnTo>
                <a:lnTo>
                  <a:pt x="3049" y="742"/>
                </a:lnTo>
                <a:lnTo>
                  <a:pt x="3057" y="830"/>
                </a:lnTo>
                <a:lnTo>
                  <a:pt x="3059" y="917"/>
                </a:lnTo>
                <a:lnTo>
                  <a:pt x="3058" y="1005"/>
                </a:lnTo>
                <a:lnTo>
                  <a:pt x="3052" y="1091"/>
                </a:lnTo>
                <a:lnTo>
                  <a:pt x="3041" y="1177"/>
                </a:lnTo>
                <a:lnTo>
                  <a:pt x="3028" y="1261"/>
                </a:lnTo>
                <a:lnTo>
                  <a:pt x="3010" y="1343"/>
                </a:lnTo>
                <a:lnTo>
                  <a:pt x="2988" y="1425"/>
                </a:lnTo>
                <a:lnTo>
                  <a:pt x="2962" y="1503"/>
                </a:lnTo>
                <a:lnTo>
                  <a:pt x="2933" y="1579"/>
                </a:lnTo>
                <a:lnTo>
                  <a:pt x="2900" y="1652"/>
                </a:lnTo>
                <a:lnTo>
                  <a:pt x="2862" y="1722"/>
                </a:lnTo>
                <a:lnTo>
                  <a:pt x="2821" y="1788"/>
                </a:lnTo>
                <a:lnTo>
                  <a:pt x="2778" y="1852"/>
                </a:lnTo>
                <a:lnTo>
                  <a:pt x="2730" y="1911"/>
                </a:lnTo>
                <a:lnTo>
                  <a:pt x="2674" y="1971"/>
                </a:lnTo>
                <a:lnTo>
                  <a:pt x="2618" y="2024"/>
                </a:lnTo>
                <a:lnTo>
                  <a:pt x="2562" y="2070"/>
                </a:lnTo>
                <a:lnTo>
                  <a:pt x="2507" y="2109"/>
                </a:lnTo>
                <a:lnTo>
                  <a:pt x="2451" y="2143"/>
                </a:lnTo>
                <a:lnTo>
                  <a:pt x="2396" y="2170"/>
                </a:lnTo>
                <a:lnTo>
                  <a:pt x="2342" y="2191"/>
                </a:lnTo>
                <a:lnTo>
                  <a:pt x="2288" y="2207"/>
                </a:lnTo>
                <a:lnTo>
                  <a:pt x="2235" y="2219"/>
                </a:lnTo>
                <a:lnTo>
                  <a:pt x="2184" y="2226"/>
                </a:lnTo>
                <a:lnTo>
                  <a:pt x="2133" y="2229"/>
                </a:lnTo>
                <a:lnTo>
                  <a:pt x="2083" y="2228"/>
                </a:lnTo>
                <a:lnTo>
                  <a:pt x="2034" y="2224"/>
                </a:lnTo>
                <a:lnTo>
                  <a:pt x="1988" y="2217"/>
                </a:lnTo>
                <a:lnTo>
                  <a:pt x="1942" y="2206"/>
                </a:lnTo>
                <a:lnTo>
                  <a:pt x="1899" y="2193"/>
                </a:lnTo>
                <a:lnTo>
                  <a:pt x="1856" y="2180"/>
                </a:lnTo>
                <a:lnTo>
                  <a:pt x="1816" y="2164"/>
                </a:lnTo>
                <a:lnTo>
                  <a:pt x="1778" y="2147"/>
                </a:lnTo>
                <a:lnTo>
                  <a:pt x="1743" y="2128"/>
                </a:lnTo>
                <a:lnTo>
                  <a:pt x="1709" y="2110"/>
                </a:lnTo>
                <a:lnTo>
                  <a:pt x="1678" y="2091"/>
                </a:lnTo>
                <a:lnTo>
                  <a:pt x="1649" y="2073"/>
                </a:lnTo>
                <a:lnTo>
                  <a:pt x="1623" y="2055"/>
                </a:lnTo>
                <a:lnTo>
                  <a:pt x="1600" y="2038"/>
                </a:lnTo>
                <a:lnTo>
                  <a:pt x="1580" y="2023"/>
                </a:lnTo>
                <a:lnTo>
                  <a:pt x="1605" y="1995"/>
                </a:lnTo>
                <a:lnTo>
                  <a:pt x="1631" y="1969"/>
                </a:lnTo>
                <a:lnTo>
                  <a:pt x="1654" y="1943"/>
                </a:lnTo>
                <a:lnTo>
                  <a:pt x="1677" y="1919"/>
                </a:lnTo>
                <a:lnTo>
                  <a:pt x="1699" y="1896"/>
                </a:lnTo>
                <a:lnTo>
                  <a:pt x="1723" y="1873"/>
                </a:lnTo>
                <a:lnTo>
                  <a:pt x="1746" y="1849"/>
                </a:lnTo>
                <a:lnTo>
                  <a:pt x="1773" y="1824"/>
                </a:lnTo>
                <a:lnTo>
                  <a:pt x="1800" y="1798"/>
                </a:lnTo>
                <a:lnTo>
                  <a:pt x="1830" y="1772"/>
                </a:lnTo>
                <a:lnTo>
                  <a:pt x="1862" y="1743"/>
                </a:lnTo>
                <a:lnTo>
                  <a:pt x="1898" y="1713"/>
                </a:lnTo>
                <a:lnTo>
                  <a:pt x="1939" y="1680"/>
                </a:lnTo>
                <a:lnTo>
                  <a:pt x="1983" y="1644"/>
                </a:lnTo>
                <a:lnTo>
                  <a:pt x="2019" y="1656"/>
                </a:lnTo>
                <a:lnTo>
                  <a:pt x="2056" y="1663"/>
                </a:lnTo>
                <a:lnTo>
                  <a:pt x="2096" y="1668"/>
                </a:lnTo>
                <a:lnTo>
                  <a:pt x="2136" y="1669"/>
                </a:lnTo>
                <a:lnTo>
                  <a:pt x="2178" y="1669"/>
                </a:lnTo>
                <a:lnTo>
                  <a:pt x="2220" y="1666"/>
                </a:lnTo>
                <a:lnTo>
                  <a:pt x="2263" y="1661"/>
                </a:lnTo>
                <a:lnTo>
                  <a:pt x="2305" y="1655"/>
                </a:lnTo>
                <a:lnTo>
                  <a:pt x="2345" y="1646"/>
                </a:lnTo>
                <a:lnTo>
                  <a:pt x="2385" y="1638"/>
                </a:lnTo>
                <a:lnTo>
                  <a:pt x="2423" y="1628"/>
                </a:lnTo>
                <a:lnTo>
                  <a:pt x="2460" y="1618"/>
                </a:lnTo>
                <a:lnTo>
                  <a:pt x="2493" y="1608"/>
                </a:lnTo>
                <a:lnTo>
                  <a:pt x="2522" y="1599"/>
                </a:lnTo>
                <a:lnTo>
                  <a:pt x="2550" y="1589"/>
                </a:lnTo>
                <a:lnTo>
                  <a:pt x="2573" y="1581"/>
                </a:lnTo>
                <a:lnTo>
                  <a:pt x="2592" y="1574"/>
                </a:lnTo>
                <a:lnTo>
                  <a:pt x="2605" y="1569"/>
                </a:lnTo>
                <a:lnTo>
                  <a:pt x="2614" y="1566"/>
                </a:lnTo>
                <a:lnTo>
                  <a:pt x="2617" y="1564"/>
                </a:lnTo>
                <a:lnTo>
                  <a:pt x="2543" y="1581"/>
                </a:lnTo>
                <a:lnTo>
                  <a:pt x="2474" y="1591"/>
                </a:lnTo>
                <a:lnTo>
                  <a:pt x="2409" y="1599"/>
                </a:lnTo>
                <a:lnTo>
                  <a:pt x="2348" y="1602"/>
                </a:lnTo>
                <a:lnTo>
                  <a:pt x="2290" y="1603"/>
                </a:lnTo>
                <a:lnTo>
                  <a:pt x="2239" y="1601"/>
                </a:lnTo>
                <a:lnTo>
                  <a:pt x="2191" y="1598"/>
                </a:lnTo>
                <a:lnTo>
                  <a:pt x="2150" y="1592"/>
                </a:lnTo>
                <a:lnTo>
                  <a:pt x="2113" y="1586"/>
                </a:lnTo>
                <a:lnTo>
                  <a:pt x="2084" y="1581"/>
                </a:lnTo>
                <a:lnTo>
                  <a:pt x="2061" y="1574"/>
                </a:lnTo>
                <a:lnTo>
                  <a:pt x="2065" y="1571"/>
                </a:lnTo>
                <a:lnTo>
                  <a:pt x="2075" y="1565"/>
                </a:lnTo>
                <a:lnTo>
                  <a:pt x="2087" y="1555"/>
                </a:lnTo>
                <a:lnTo>
                  <a:pt x="2103" y="1544"/>
                </a:lnTo>
                <a:lnTo>
                  <a:pt x="2122" y="1530"/>
                </a:lnTo>
                <a:lnTo>
                  <a:pt x="2144" y="1514"/>
                </a:lnTo>
                <a:lnTo>
                  <a:pt x="2167" y="1496"/>
                </a:lnTo>
                <a:lnTo>
                  <a:pt x="2193" y="1477"/>
                </a:lnTo>
                <a:lnTo>
                  <a:pt x="2219" y="1457"/>
                </a:lnTo>
                <a:lnTo>
                  <a:pt x="2245" y="1436"/>
                </a:lnTo>
                <a:lnTo>
                  <a:pt x="2273" y="1415"/>
                </a:lnTo>
                <a:lnTo>
                  <a:pt x="2299" y="1393"/>
                </a:lnTo>
                <a:lnTo>
                  <a:pt x="2324" y="1371"/>
                </a:lnTo>
                <a:lnTo>
                  <a:pt x="2350" y="1350"/>
                </a:lnTo>
                <a:lnTo>
                  <a:pt x="2373" y="1328"/>
                </a:lnTo>
                <a:lnTo>
                  <a:pt x="2393" y="1307"/>
                </a:lnTo>
                <a:lnTo>
                  <a:pt x="2411" y="1288"/>
                </a:lnTo>
                <a:lnTo>
                  <a:pt x="2427" y="1269"/>
                </a:lnTo>
                <a:lnTo>
                  <a:pt x="2466" y="1268"/>
                </a:lnTo>
                <a:lnTo>
                  <a:pt x="2505" y="1263"/>
                </a:lnTo>
                <a:lnTo>
                  <a:pt x="2542" y="1256"/>
                </a:lnTo>
                <a:lnTo>
                  <a:pt x="2577" y="1245"/>
                </a:lnTo>
                <a:lnTo>
                  <a:pt x="2613" y="1234"/>
                </a:lnTo>
                <a:lnTo>
                  <a:pt x="2644" y="1220"/>
                </a:lnTo>
                <a:lnTo>
                  <a:pt x="2675" y="1205"/>
                </a:lnTo>
                <a:lnTo>
                  <a:pt x="2704" y="1189"/>
                </a:lnTo>
                <a:lnTo>
                  <a:pt x="2730" y="1173"/>
                </a:lnTo>
                <a:lnTo>
                  <a:pt x="2754" y="1157"/>
                </a:lnTo>
                <a:lnTo>
                  <a:pt x="2775" y="1142"/>
                </a:lnTo>
                <a:lnTo>
                  <a:pt x="2794" y="1127"/>
                </a:lnTo>
                <a:lnTo>
                  <a:pt x="2811" y="1115"/>
                </a:lnTo>
                <a:lnTo>
                  <a:pt x="2823" y="1104"/>
                </a:lnTo>
                <a:lnTo>
                  <a:pt x="2831" y="1096"/>
                </a:lnTo>
                <a:lnTo>
                  <a:pt x="2837" y="1090"/>
                </a:lnTo>
                <a:lnTo>
                  <a:pt x="2839" y="1088"/>
                </a:lnTo>
                <a:lnTo>
                  <a:pt x="2835" y="1089"/>
                </a:lnTo>
                <a:lnTo>
                  <a:pt x="2827" y="1094"/>
                </a:lnTo>
                <a:lnTo>
                  <a:pt x="2814" y="1100"/>
                </a:lnTo>
                <a:lnTo>
                  <a:pt x="2797" y="1107"/>
                </a:lnTo>
                <a:lnTo>
                  <a:pt x="2775" y="1118"/>
                </a:lnTo>
                <a:lnTo>
                  <a:pt x="2750" y="1128"/>
                </a:lnTo>
                <a:lnTo>
                  <a:pt x="2719" y="1139"/>
                </a:lnTo>
                <a:lnTo>
                  <a:pt x="2685" y="1149"/>
                </a:lnTo>
                <a:lnTo>
                  <a:pt x="2646" y="1159"/>
                </a:lnTo>
                <a:lnTo>
                  <a:pt x="2603" y="1167"/>
                </a:lnTo>
                <a:lnTo>
                  <a:pt x="2555" y="1174"/>
                </a:lnTo>
                <a:lnTo>
                  <a:pt x="2504" y="1178"/>
                </a:lnTo>
                <a:lnTo>
                  <a:pt x="2544" y="1116"/>
                </a:lnTo>
                <a:lnTo>
                  <a:pt x="2581" y="1053"/>
                </a:lnTo>
                <a:lnTo>
                  <a:pt x="2611" y="994"/>
                </a:lnTo>
                <a:lnTo>
                  <a:pt x="2637" y="936"/>
                </a:lnTo>
                <a:lnTo>
                  <a:pt x="2658" y="882"/>
                </a:lnTo>
                <a:lnTo>
                  <a:pt x="2674" y="830"/>
                </a:lnTo>
                <a:lnTo>
                  <a:pt x="2688" y="781"/>
                </a:lnTo>
                <a:lnTo>
                  <a:pt x="2698" y="736"/>
                </a:lnTo>
                <a:lnTo>
                  <a:pt x="2705" y="696"/>
                </a:lnTo>
                <a:lnTo>
                  <a:pt x="2710" y="661"/>
                </a:lnTo>
                <a:lnTo>
                  <a:pt x="2714" y="631"/>
                </a:lnTo>
                <a:lnTo>
                  <a:pt x="2715" y="606"/>
                </a:lnTo>
                <a:lnTo>
                  <a:pt x="2716" y="589"/>
                </a:lnTo>
                <a:lnTo>
                  <a:pt x="2716" y="578"/>
                </a:lnTo>
                <a:lnTo>
                  <a:pt x="2716" y="575"/>
                </a:lnTo>
                <a:lnTo>
                  <a:pt x="2715" y="577"/>
                </a:lnTo>
                <a:lnTo>
                  <a:pt x="2712" y="586"/>
                </a:lnTo>
                <a:lnTo>
                  <a:pt x="2707" y="600"/>
                </a:lnTo>
                <a:lnTo>
                  <a:pt x="2699" y="620"/>
                </a:lnTo>
                <a:lnTo>
                  <a:pt x="2691" y="644"/>
                </a:lnTo>
                <a:lnTo>
                  <a:pt x="2679" y="673"/>
                </a:lnTo>
                <a:lnTo>
                  <a:pt x="2665" y="705"/>
                </a:lnTo>
                <a:lnTo>
                  <a:pt x="2649" y="742"/>
                </a:lnTo>
                <a:lnTo>
                  <a:pt x="2630" y="782"/>
                </a:lnTo>
                <a:lnTo>
                  <a:pt x="2608" y="825"/>
                </a:lnTo>
                <a:lnTo>
                  <a:pt x="2585" y="871"/>
                </a:lnTo>
                <a:lnTo>
                  <a:pt x="2558" y="918"/>
                </a:lnTo>
                <a:lnTo>
                  <a:pt x="2529" y="969"/>
                </a:lnTo>
                <a:lnTo>
                  <a:pt x="2497" y="1021"/>
                </a:lnTo>
                <a:lnTo>
                  <a:pt x="2462" y="1073"/>
                </a:lnTo>
                <a:lnTo>
                  <a:pt x="2423" y="1127"/>
                </a:lnTo>
                <a:lnTo>
                  <a:pt x="2415" y="1078"/>
                </a:lnTo>
                <a:lnTo>
                  <a:pt x="2410" y="1030"/>
                </a:lnTo>
                <a:lnTo>
                  <a:pt x="2407" y="987"/>
                </a:lnTo>
                <a:lnTo>
                  <a:pt x="2408" y="947"/>
                </a:lnTo>
                <a:lnTo>
                  <a:pt x="2409" y="910"/>
                </a:lnTo>
                <a:lnTo>
                  <a:pt x="2412" y="877"/>
                </a:lnTo>
                <a:lnTo>
                  <a:pt x="2417" y="849"/>
                </a:lnTo>
                <a:lnTo>
                  <a:pt x="2421" y="825"/>
                </a:lnTo>
                <a:lnTo>
                  <a:pt x="2425" y="806"/>
                </a:lnTo>
                <a:lnTo>
                  <a:pt x="2428" y="791"/>
                </a:lnTo>
                <a:lnTo>
                  <a:pt x="2430" y="782"/>
                </a:lnTo>
                <a:lnTo>
                  <a:pt x="2429" y="778"/>
                </a:lnTo>
                <a:lnTo>
                  <a:pt x="2428" y="780"/>
                </a:lnTo>
                <a:lnTo>
                  <a:pt x="2423" y="788"/>
                </a:lnTo>
                <a:lnTo>
                  <a:pt x="2417" y="798"/>
                </a:lnTo>
                <a:lnTo>
                  <a:pt x="2409" y="813"/>
                </a:lnTo>
                <a:lnTo>
                  <a:pt x="2400" y="832"/>
                </a:lnTo>
                <a:lnTo>
                  <a:pt x="2390" y="853"/>
                </a:lnTo>
                <a:lnTo>
                  <a:pt x="2379" y="877"/>
                </a:lnTo>
                <a:lnTo>
                  <a:pt x="2370" y="905"/>
                </a:lnTo>
                <a:lnTo>
                  <a:pt x="2360" y="934"/>
                </a:lnTo>
                <a:lnTo>
                  <a:pt x="2351" y="966"/>
                </a:lnTo>
                <a:lnTo>
                  <a:pt x="2343" y="1000"/>
                </a:lnTo>
                <a:lnTo>
                  <a:pt x="2338" y="1034"/>
                </a:lnTo>
                <a:lnTo>
                  <a:pt x="2333" y="1070"/>
                </a:lnTo>
                <a:lnTo>
                  <a:pt x="2333" y="1107"/>
                </a:lnTo>
                <a:lnTo>
                  <a:pt x="2335" y="1145"/>
                </a:lnTo>
                <a:lnTo>
                  <a:pt x="2341" y="1183"/>
                </a:lnTo>
                <a:lnTo>
                  <a:pt x="2351" y="1220"/>
                </a:lnTo>
                <a:lnTo>
                  <a:pt x="2318" y="1255"/>
                </a:lnTo>
                <a:lnTo>
                  <a:pt x="2283" y="1288"/>
                </a:lnTo>
                <a:lnTo>
                  <a:pt x="2245" y="1319"/>
                </a:lnTo>
                <a:lnTo>
                  <a:pt x="2208" y="1349"/>
                </a:lnTo>
                <a:lnTo>
                  <a:pt x="2171" y="1377"/>
                </a:lnTo>
                <a:lnTo>
                  <a:pt x="2133" y="1405"/>
                </a:lnTo>
                <a:lnTo>
                  <a:pt x="2098" y="1429"/>
                </a:lnTo>
                <a:lnTo>
                  <a:pt x="2065" y="1451"/>
                </a:lnTo>
                <a:lnTo>
                  <a:pt x="2035" y="1471"/>
                </a:lnTo>
                <a:lnTo>
                  <a:pt x="2009" y="1489"/>
                </a:lnTo>
                <a:lnTo>
                  <a:pt x="1989" y="1504"/>
                </a:lnTo>
                <a:lnTo>
                  <a:pt x="1987" y="1497"/>
                </a:lnTo>
                <a:lnTo>
                  <a:pt x="1983" y="1486"/>
                </a:lnTo>
                <a:lnTo>
                  <a:pt x="1978" y="1468"/>
                </a:lnTo>
                <a:lnTo>
                  <a:pt x="1973" y="1445"/>
                </a:lnTo>
                <a:lnTo>
                  <a:pt x="1967" y="1415"/>
                </a:lnTo>
                <a:lnTo>
                  <a:pt x="1963" y="1381"/>
                </a:lnTo>
                <a:lnTo>
                  <a:pt x="1958" y="1342"/>
                </a:lnTo>
                <a:lnTo>
                  <a:pt x="1954" y="1298"/>
                </a:lnTo>
                <a:lnTo>
                  <a:pt x="1953" y="1250"/>
                </a:lnTo>
                <a:lnTo>
                  <a:pt x="1953" y="1197"/>
                </a:lnTo>
                <a:lnTo>
                  <a:pt x="1955" y="1140"/>
                </a:lnTo>
                <a:lnTo>
                  <a:pt x="1961" y="1080"/>
                </a:lnTo>
                <a:lnTo>
                  <a:pt x="1969" y="1015"/>
                </a:lnTo>
                <a:lnTo>
                  <a:pt x="1983" y="948"/>
                </a:lnTo>
                <a:lnTo>
                  <a:pt x="1981" y="950"/>
                </a:lnTo>
                <a:lnTo>
                  <a:pt x="1977" y="959"/>
                </a:lnTo>
                <a:lnTo>
                  <a:pt x="1973" y="971"/>
                </a:lnTo>
                <a:lnTo>
                  <a:pt x="1965" y="988"/>
                </a:lnTo>
                <a:lnTo>
                  <a:pt x="1957" y="1008"/>
                </a:lnTo>
                <a:lnTo>
                  <a:pt x="1948" y="1033"/>
                </a:lnTo>
                <a:lnTo>
                  <a:pt x="1939" y="1061"/>
                </a:lnTo>
                <a:lnTo>
                  <a:pt x="1929" y="1091"/>
                </a:lnTo>
                <a:lnTo>
                  <a:pt x="1919" y="1124"/>
                </a:lnTo>
                <a:lnTo>
                  <a:pt x="1909" y="1159"/>
                </a:lnTo>
                <a:lnTo>
                  <a:pt x="1900" y="1196"/>
                </a:lnTo>
                <a:lnTo>
                  <a:pt x="1892" y="1234"/>
                </a:lnTo>
                <a:lnTo>
                  <a:pt x="1885" y="1272"/>
                </a:lnTo>
                <a:lnTo>
                  <a:pt x="1880" y="1312"/>
                </a:lnTo>
                <a:lnTo>
                  <a:pt x="1876" y="1351"/>
                </a:lnTo>
                <a:lnTo>
                  <a:pt x="1875" y="1390"/>
                </a:lnTo>
                <a:lnTo>
                  <a:pt x="1877" y="1428"/>
                </a:lnTo>
                <a:lnTo>
                  <a:pt x="1880" y="1465"/>
                </a:lnTo>
                <a:lnTo>
                  <a:pt x="1888" y="1501"/>
                </a:lnTo>
                <a:lnTo>
                  <a:pt x="1899" y="1534"/>
                </a:lnTo>
                <a:lnTo>
                  <a:pt x="1913" y="1565"/>
                </a:lnTo>
                <a:lnTo>
                  <a:pt x="1890" y="1582"/>
                </a:lnTo>
                <a:lnTo>
                  <a:pt x="1869" y="1598"/>
                </a:lnTo>
                <a:lnTo>
                  <a:pt x="1849" y="1612"/>
                </a:lnTo>
                <a:lnTo>
                  <a:pt x="1831" y="1627"/>
                </a:lnTo>
                <a:lnTo>
                  <a:pt x="1813" y="1641"/>
                </a:lnTo>
                <a:lnTo>
                  <a:pt x="1796" y="1655"/>
                </a:lnTo>
                <a:lnTo>
                  <a:pt x="1778" y="1669"/>
                </a:lnTo>
                <a:lnTo>
                  <a:pt x="1759" y="1685"/>
                </a:lnTo>
                <a:lnTo>
                  <a:pt x="1742" y="1701"/>
                </a:lnTo>
                <a:lnTo>
                  <a:pt x="1722" y="1719"/>
                </a:lnTo>
                <a:lnTo>
                  <a:pt x="1702" y="1738"/>
                </a:lnTo>
                <a:lnTo>
                  <a:pt x="1680" y="1760"/>
                </a:lnTo>
                <a:lnTo>
                  <a:pt x="1656" y="1783"/>
                </a:lnTo>
                <a:lnTo>
                  <a:pt x="1630" y="1810"/>
                </a:lnTo>
                <a:lnTo>
                  <a:pt x="1602" y="1839"/>
                </a:lnTo>
                <a:lnTo>
                  <a:pt x="1570" y="1871"/>
                </a:lnTo>
                <a:lnTo>
                  <a:pt x="1536" y="1908"/>
                </a:lnTo>
                <a:lnTo>
                  <a:pt x="1499" y="1947"/>
                </a:lnTo>
                <a:lnTo>
                  <a:pt x="1449" y="1908"/>
                </a:lnTo>
                <a:lnTo>
                  <a:pt x="1405" y="1866"/>
                </a:lnTo>
                <a:lnTo>
                  <a:pt x="1368" y="1824"/>
                </a:lnTo>
                <a:lnTo>
                  <a:pt x="1336" y="1780"/>
                </a:lnTo>
                <a:lnTo>
                  <a:pt x="1311" y="1735"/>
                </a:lnTo>
                <a:lnTo>
                  <a:pt x="1290" y="1688"/>
                </a:lnTo>
                <a:lnTo>
                  <a:pt x="1274" y="1641"/>
                </a:lnTo>
                <a:lnTo>
                  <a:pt x="1265" y="1593"/>
                </a:lnTo>
                <a:lnTo>
                  <a:pt x="1258" y="1544"/>
                </a:lnTo>
                <a:lnTo>
                  <a:pt x="1257" y="1495"/>
                </a:lnTo>
                <a:lnTo>
                  <a:pt x="1260" y="1446"/>
                </a:lnTo>
                <a:lnTo>
                  <a:pt x="1268" y="1397"/>
                </a:lnTo>
                <a:lnTo>
                  <a:pt x="1279" y="1348"/>
                </a:lnTo>
                <a:lnTo>
                  <a:pt x="1293" y="1299"/>
                </a:lnTo>
                <a:lnTo>
                  <a:pt x="1312" y="1252"/>
                </a:lnTo>
                <a:lnTo>
                  <a:pt x="1333" y="1204"/>
                </a:lnTo>
                <a:lnTo>
                  <a:pt x="1357" y="1158"/>
                </a:lnTo>
                <a:lnTo>
                  <a:pt x="1383" y="1112"/>
                </a:lnTo>
                <a:lnTo>
                  <a:pt x="1412" y="1068"/>
                </a:lnTo>
                <a:lnTo>
                  <a:pt x="1443" y="1026"/>
                </a:lnTo>
                <a:lnTo>
                  <a:pt x="1477" y="985"/>
                </a:lnTo>
                <a:lnTo>
                  <a:pt x="1511" y="946"/>
                </a:lnTo>
                <a:lnTo>
                  <a:pt x="1547" y="909"/>
                </a:lnTo>
                <a:lnTo>
                  <a:pt x="1584" y="874"/>
                </a:lnTo>
                <a:lnTo>
                  <a:pt x="1623" y="841"/>
                </a:lnTo>
                <a:lnTo>
                  <a:pt x="1663" y="812"/>
                </a:lnTo>
                <a:lnTo>
                  <a:pt x="1702" y="785"/>
                </a:lnTo>
                <a:lnTo>
                  <a:pt x="1743" y="760"/>
                </a:lnTo>
                <a:lnTo>
                  <a:pt x="1782" y="739"/>
                </a:lnTo>
                <a:lnTo>
                  <a:pt x="1823" y="721"/>
                </a:lnTo>
                <a:lnTo>
                  <a:pt x="1870" y="703"/>
                </a:lnTo>
                <a:lnTo>
                  <a:pt x="1917" y="685"/>
                </a:lnTo>
                <a:lnTo>
                  <a:pt x="1961" y="670"/>
                </a:lnTo>
                <a:lnTo>
                  <a:pt x="2003" y="655"/>
                </a:lnTo>
                <a:lnTo>
                  <a:pt x="2044" y="640"/>
                </a:lnTo>
                <a:lnTo>
                  <a:pt x="2083" y="626"/>
                </a:lnTo>
                <a:lnTo>
                  <a:pt x="2121" y="613"/>
                </a:lnTo>
                <a:lnTo>
                  <a:pt x="2157" y="598"/>
                </a:lnTo>
                <a:lnTo>
                  <a:pt x="2194" y="583"/>
                </a:lnTo>
                <a:lnTo>
                  <a:pt x="2229" y="567"/>
                </a:lnTo>
                <a:lnTo>
                  <a:pt x="2263" y="549"/>
                </a:lnTo>
                <a:lnTo>
                  <a:pt x="2297" y="531"/>
                </a:lnTo>
                <a:lnTo>
                  <a:pt x="2331" y="510"/>
                </a:lnTo>
                <a:lnTo>
                  <a:pt x="2365" y="487"/>
                </a:lnTo>
                <a:lnTo>
                  <a:pt x="2398" y="462"/>
                </a:lnTo>
                <a:lnTo>
                  <a:pt x="2433" y="433"/>
                </a:lnTo>
                <a:lnTo>
                  <a:pt x="2467" y="403"/>
                </a:lnTo>
                <a:lnTo>
                  <a:pt x="2503" y="368"/>
                </a:lnTo>
                <a:lnTo>
                  <a:pt x="2539" y="329"/>
                </a:lnTo>
                <a:lnTo>
                  <a:pt x="2575" y="286"/>
                </a:lnTo>
                <a:lnTo>
                  <a:pt x="2614" y="239"/>
                </a:lnTo>
                <a:lnTo>
                  <a:pt x="2653" y="188"/>
                </a:lnTo>
                <a:lnTo>
                  <a:pt x="2694" y="131"/>
                </a:lnTo>
                <a:lnTo>
                  <a:pt x="2736" y="67"/>
                </a:lnTo>
                <a:lnTo>
                  <a:pt x="278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2" name="Image 35">
            <a:extLst>
              <a:ext uri="{FF2B5EF4-FFF2-40B4-BE49-F238E27FC236}">
                <a16:creationId xmlns:a16="http://schemas.microsoft.com/office/drawing/2014/main" id="{4792416A-53D2-C3AF-0D9C-FFB88C703665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978"/>
          <a:stretch/>
        </p:blipFill>
        <p:spPr>
          <a:xfrm>
            <a:off x="7942540" y="4833588"/>
            <a:ext cx="697236" cy="606746"/>
          </a:xfrm>
          <a:prstGeom prst="rect">
            <a:avLst/>
          </a:prstGeom>
        </p:spPr>
      </p:pic>
      <p:pic>
        <p:nvPicPr>
          <p:cNvPr id="33" name="Image 36">
            <a:extLst>
              <a:ext uri="{FF2B5EF4-FFF2-40B4-BE49-F238E27FC236}">
                <a16:creationId xmlns:a16="http://schemas.microsoft.com/office/drawing/2014/main" id="{56E6384A-013E-1C7F-450C-35A99BF04AC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100"/>
          <a:stretch/>
        </p:blipFill>
        <p:spPr>
          <a:xfrm>
            <a:off x="6719629" y="2179025"/>
            <a:ext cx="746557" cy="626357"/>
          </a:xfrm>
          <a:prstGeom prst="rect">
            <a:avLst/>
          </a:prstGeom>
        </p:spPr>
      </p:pic>
      <p:sp>
        <p:nvSpPr>
          <p:cNvPr id="34" name="Text Box 21">
            <a:extLst>
              <a:ext uri="{FF2B5EF4-FFF2-40B4-BE49-F238E27FC236}">
                <a16:creationId xmlns:a16="http://schemas.microsoft.com/office/drawing/2014/main" id="{06C55399-4A1E-DCF1-69A5-9E22ED23574B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4489208" y="1774245"/>
            <a:ext cx="1843455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FA1 - TMS+</a:t>
            </a:r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67B80581-DEBC-12F0-5CD3-A2EB93F7639B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3308812" y="2913461"/>
            <a:ext cx="1843455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FA2 - ATO+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2E7FDB66-7FA5-C7AD-203F-389F845946A8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3259706" y="4491310"/>
            <a:ext cx="1843455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FA3 - Assets </a:t>
            </a:r>
            <a:r>
              <a:rPr kumimoji="0" lang="fr-FR" sz="11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Mngt</a:t>
            </a: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 Box 21">
            <a:extLst>
              <a:ext uri="{FF2B5EF4-FFF2-40B4-BE49-F238E27FC236}">
                <a16:creationId xmlns:a16="http://schemas.microsoft.com/office/drawing/2014/main" id="{278F3200-7EF4-EDFE-5CA1-B5C05BF8A044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4489208" y="5659530"/>
            <a:ext cx="1843455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FA4 - Green Solutions</a:t>
            </a:r>
          </a:p>
        </p:txBody>
      </p:sp>
      <p:sp>
        <p:nvSpPr>
          <p:cNvPr id="38" name="Text Box 21">
            <a:extLst>
              <a:ext uri="{FF2B5EF4-FFF2-40B4-BE49-F238E27FC236}">
                <a16:creationId xmlns:a16="http://schemas.microsoft.com/office/drawing/2014/main" id="{3227BEBE-232F-C77E-787F-A32A489150A2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6142758" y="5641623"/>
            <a:ext cx="1843455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FA5 - </a:t>
            </a:r>
            <a:r>
              <a:rPr kumimoji="0" lang="fr-FR" sz="11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Freight</a:t>
            </a: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Text Box 21">
            <a:extLst>
              <a:ext uri="{FF2B5EF4-FFF2-40B4-BE49-F238E27FC236}">
                <a16:creationId xmlns:a16="http://schemas.microsoft.com/office/drawing/2014/main" id="{CC2E0710-7BCA-87CD-5EAF-D6B19D2B77DB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7767650" y="4419166"/>
            <a:ext cx="104207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FA6 - </a:t>
            </a:r>
            <a:r>
              <a:rPr kumimoji="0" lang="fr-FR" sz="11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Regional</a:t>
            </a: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services</a:t>
            </a:r>
          </a:p>
        </p:txBody>
      </p:sp>
      <p:sp>
        <p:nvSpPr>
          <p:cNvPr id="40" name="Text Box 21">
            <a:extLst>
              <a:ext uri="{FF2B5EF4-FFF2-40B4-BE49-F238E27FC236}">
                <a16:creationId xmlns:a16="http://schemas.microsoft.com/office/drawing/2014/main" id="{316BFF4C-0D62-FD97-3E42-E16A6DEE1648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6571870" y="1744275"/>
            <a:ext cx="104207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Transversal Topic</a:t>
            </a:r>
          </a:p>
        </p:txBody>
      </p:sp>
      <p:pic>
        <p:nvPicPr>
          <p:cNvPr id="41" name="Image 45">
            <a:extLst>
              <a:ext uri="{FF2B5EF4-FFF2-40B4-BE49-F238E27FC236}">
                <a16:creationId xmlns:a16="http://schemas.microsoft.com/office/drawing/2014/main" id="{2D9060F7-4C05-497B-4204-F94B42BC477A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483"/>
          <a:stretch/>
        </p:blipFill>
        <p:spPr>
          <a:xfrm>
            <a:off x="7955547" y="3228641"/>
            <a:ext cx="688987" cy="589203"/>
          </a:xfrm>
          <a:prstGeom prst="rect">
            <a:avLst/>
          </a:prstGeom>
        </p:spPr>
      </p:pic>
      <p:sp>
        <p:nvSpPr>
          <p:cNvPr id="42" name="Text Box 21">
            <a:extLst>
              <a:ext uri="{FF2B5EF4-FFF2-40B4-BE49-F238E27FC236}">
                <a16:creationId xmlns:a16="http://schemas.microsoft.com/office/drawing/2014/main" id="{552D659B-D28A-2970-05CC-4B82F0CE15DE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7770724" y="2833330"/>
            <a:ext cx="104207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FA7- new </a:t>
            </a:r>
            <a:r>
              <a:rPr kumimoji="0" lang="fr-FR" sz="11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approaches</a:t>
            </a:r>
            <a:endParaRPr kumimoji="0" lang="fr-FR" sz="11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886DDCB-3D7D-95B8-0150-78580B28B76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64908" y="5974150"/>
            <a:ext cx="894368" cy="320765"/>
          </a:xfrm>
          <a:prstGeom prst="rect">
            <a:avLst/>
          </a:prstGeom>
        </p:spPr>
      </p:pic>
      <p:sp>
        <p:nvSpPr>
          <p:cNvPr id="44" name="Text Box 7">
            <a:extLst>
              <a:ext uri="{FF2B5EF4-FFF2-40B4-BE49-F238E27FC236}">
                <a16:creationId xmlns:a16="http://schemas.microsoft.com/office/drawing/2014/main" id="{39DECB9A-E69E-6B6E-F332-33778C7B53F6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7959579" y="1509211"/>
            <a:ext cx="1880071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Digital Enablers </a:t>
            </a:r>
          </a:p>
        </p:txBody>
      </p:sp>
      <p:sp>
        <p:nvSpPr>
          <p:cNvPr id="45" name="Text Box 7">
            <a:extLst>
              <a:ext uri="{FF2B5EF4-FFF2-40B4-BE49-F238E27FC236}">
                <a16:creationId xmlns:a16="http://schemas.microsoft.com/office/drawing/2014/main" id="{91235223-9CA9-4020-83B5-865AAEB47952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8065078" y="5740746"/>
            <a:ext cx="4100249" cy="268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Sustainable Competitive Digital Green Rail Freight Services</a:t>
            </a:r>
            <a:endParaRPr kumimoji="0" lang="fr-FR" sz="1300" b="1" i="0" u="none" strike="noStrike" kern="0" cap="none" spc="0" normalizeH="0" baseline="0" noProof="0">
              <a:ln>
                <a:noFill/>
              </a:ln>
              <a:solidFill>
                <a:srgbClr val="91CB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6" name="Picture 20">
            <a:extLst>
              <a:ext uri="{FF2B5EF4-FFF2-40B4-BE49-F238E27FC236}">
                <a16:creationId xmlns:a16="http://schemas.microsoft.com/office/drawing/2014/main" id="{5CE5DA35-0CC7-CA77-1492-15F84A42E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840" y="3375278"/>
            <a:ext cx="1153280" cy="876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BE14612B-C6AD-EEB5-D485-5D20427188EF}"/>
              </a:ext>
            </a:extLst>
          </p:cNvPr>
          <p:cNvSpPr txBox="1"/>
          <p:nvPr/>
        </p:nvSpPr>
        <p:spPr>
          <a:xfrm>
            <a:off x="5302956" y="4310767"/>
            <a:ext cx="19106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91CB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+ Exploratory Research and other activities 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E34B359-1B45-4CBE-F574-4DF830C00DCF}"/>
              </a:ext>
            </a:extLst>
          </p:cNvPr>
          <p:cNvSpPr/>
          <p:nvPr/>
        </p:nvSpPr>
        <p:spPr>
          <a:xfrm>
            <a:off x="0" y="2256323"/>
            <a:ext cx="5592303" cy="212015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AAC74F7-ADC9-7C31-CA7D-C384F487471B}"/>
              </a:ext>
            </a:extLst>
          </p:cNvPr>
          <p:cNvSpPr/>
          <p:nvPr/>
        </p:nvSpPr>
        <p:spPr>
          <a:xfrm>
            <a:off x="7004777" y="3871824"/>
            <a:ext cx="5187224" cy="2109409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95815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7C62E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7C62E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469ED-3DEF-DBC0-51AD-64ED1AD8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0DEF2465-BE9E-F9A1-77B3-B36C828718E9}"/>
              </a:ext>
            </a:extLst>
          </p:cNvPr>
          <p:cNvSpPr txBox="1">
            <a:spLocks/>
          </p:cNvSpPr>
          <p:nvPr/>
        </p:nvSpPr>
        <p:spPr>
          <a:xfrm>
            <a:off x="1792605" y="359013"/>
            <a:ext cx="8070565" cy="7329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SATCOM Rail Experts Group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| The mission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F4BEEB-C11B-EF1D-512C-C8C06CD62ABB}"/>
              </a:ext>
            </a:extLst>
          </p:cNvPr>
          <p:cNvSpPr txBox="1"/>
          <p:nvPr/>
        </p:nvSpPr>
        <p:spPr>
          <a:xfrm>
            <a:off x="1147730" y="1091948"/>
            <a:ext cx="998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Teaming by experts from: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Commission – MOVE and DEFIS, ERA, EUSPA, EU-RAIL (Flagship Area 2 and 6)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6AB890-EC67-12E4-8E37-474C3BE487F6}"/>
              </a:ext>
            </a:extLst>
          </p:cNvPr>
          <p:cNvSpPr/>
          <p:nvPr/>
        </p:nvSpPr>
        <p:spPr>
          <a:xfrm>
            <a:off x="1147730" y="1783080"/>
            <a:ext cx="2317846" cy="281635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Calibri" panose="020F0502020204030204"/>
              </a:rPr>
              <a:t>Gather </a:t>
            </a:r>
            <a:r>
              <a:rPr lang="en-US" b="1" dirty="0">
                <a:solidFill>
                  <a:srgbClr val="002060"/>
                </a:solidFill>
                <a:latin typeface="Calibri" panose="020F0502020204030204"/>
              </a:rPr>
              <a:t>requirements and use cases 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</a:rPr>
              <a:t>where satellite communication is possible/necessary for all technologies being developed in </a:t>
            </a:r>
            <a:r>
              <a:rPr lang="en-US" dirty="0" err="1">
                <a:solidFill>
                  <a:srgbClr val="002060"/>
                </a:solidFill>
                <a:latin typeface="Calibri" panose="020F0502020204030204"/>
              </a:rPr>
              <a:t>EU-Rail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</a:rPr>
              <a:t> and EUSPA projects.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859BAC-A0A2-A531-2379-1D052AF7F0E4}"/>
              </a:ext>
            </a:extLst>
          </p:cNvPr>
          <p:cNvSpPr/>
          <p:nvPr/>
        </p:nvSpPr>
        <p:spPr>
          <a:xfrm>
            <a:off x="3979322" y="1783080"/>
            <a:ext cx="2317846" cy="28163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alibri" panose="020F0502020204030204"/>
              </a:rPr>
              <a:t>Facilitate </a:t>
            </a:r>
            <a:r>
              <a:rPr lang="en-US" b="1" dirty="0">
                <a:solidFill>
                  <a:schemeClr val="bg1"/>
                </a:solidFill>
                <a:latin typeface="Calibri" panose="020F0502020204030204"/>
              </a:rPr>
              <a:t>communication</a:t>
            </a:r>
            <a:r>
              <a:rPr lang="en-US" dirty="0">
                <a:solidFill>
                  <a:schemeClr val="bg1"/>
                </a:solidFill>
                <a:latin typeface="Calibri" panose="020F0502020204030204"/>
              </a:rPr>
              <a:t> between </a:t>
            </a:r>
            <a:r>
              <a:rPr lang="en-US" dirty="0" err="1">
                <a:solidFill>
                  <a:schemeClr val="bg1"/>
                </a:solidFill>
                <a:latin typeface="Calibri" panose="020F0502020204030204"/>
              </a:rPr>
              <a:t>EU-Rail</a:t>
            </a:r>
            <a:r>
              <a:rPr lang="en-US" dirty="0">
                <a:solidFill>
                  <a:schemeClr val="bg1"/>
                </a:solidFill>
                <a:latin typeface="Calibri" panose="020F0502020204030204"/>
              </a:rPr>
              <a:t> with EUSPA and other institutions (DG DEFIS, DG MOVE), agencies (e.g. ERA) and organizations  of interest in rail related EU SATCOM use cases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B445E7-A39B-D7F1-9DD9-098B54EE4EBF}"/>
              </a:ext>
            </a:extLst>
          </p:cNvPr>
          <p:cNvSpPr/>
          <p:nvPr/>
        </p:nvSpPr>
        <p:spPr>
          <a:xfrm>
            <a:off x="6810914" y="1783080"/>
            <a:ext cx="2317846" cy="281635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b="1" dirty="0">
                <a:solidFill>
                  <a:srgbClr val="002060"/>
                </a:solidFill>
                <a:latin typeface="Calibri" panose="020F0502020204030204"/>
              </a:rPr>
              <a:t>Technical and economic feasibility advice</a:t>
            </a:r>
            <a:r>
              <a:rPr lang="en-US" dirty="0">
                <a:solidFill>
                  <a:srgbClr val="002060"/>
                </a:solidFill>
                <a:latin typeface="Calibri" panose="020F0502020204030204"/>
              </a:rPr>
              <a:t> for the development of demonstrators that can be enhanced by satellite communication.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BA2910-504E-40CD-9FED-9A218F9D3EF0}"/>
              </a:ext>
            </a:extLst>
          </p:cNvPr>
          <p:cNvSpPr/>
          <p:nvPr/>
        </p:nvSpPr>
        <p:spPr>
          <a:xfrm>
            <a:off x="9642506" y="1746504"/>
            <a:ext cx="2317846" cy="28163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schemeClr val="bg1"/>
                </a:solidFill>
                <a:latin typeface="Calibri" panose="020F0502020204030204"/>
              </a:rPr>
              <a:t>Serve as a </a:t>
            </a:r>
            <a:r>
              <a:rPr lang="en-US" b="1" dirty="0">
                <a:solidFill>
                  <a:schemeClr val="bg1"/>
                </a:solidFill>
                <a:latin typeface="Calibri" panose="020F0502020204030204"/>
              </a:rPr>
              <a:t>driving force for implementing satellite communications</a:t>
            </a:r>
            <a:r>
              <a:rPr lang="en-US" dirty="0">
                <a:solidFill>
                  <a:schemeClr val="bg1"/>
                </a:solidFill>
                <a:latin typeface="Calibri" panose="020F0502020204030204"/>
              </a:rPr>
              <a:t>, to support broader use cases that enable  modern safety systems or passenger services</a:t>
            </a:r>
          </a:p>
        </p:txBody>
      </p:sp>
      <p:pic>
        <p:nvPicPr>
          <p:cNvPr id="14" name="Graphic 13" descr="Satellite with solid fill">
            <a:extLst>
              <a:ext uri="{FF2B5EF4-FFF2-40B4-BE49-F238E27FC236}">
                <a16:creationId xmlns:a16="http://schemas.microsoft.com/office/drawing/2014/main" id="{F222E870-F371-F40C-3BA2-8EF1A0FE1F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605" y="4851652"/>
            <a:ext cx="914400" cy="914400"/>
          </a:xfrm>
          <a:prstGeom prst="rect">
            <a:avLst/>
          </a:prstGeom>
        </p:spPr>
      </p:pic>
      <p:pic>
        <p:nvPicPr>
          <p:cNvPr id="16" name="Graphic 15" descr="Meeting with solid fill">
            <a:extLst>
              <a:ext uri="{FF2B5EF4-FFF2-40B4-BE49-F238E27FC236}">
                <a16:creationId xmlns:a16="http://schemas.microsoft.com/office/drawing/2014/main" id="{19A01723-5CB3-4346-E521-F05A35D1F3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8408" y="4851652"/>
            <a:ext cx="914400" cy="914400"/>
          </a:xfrm>
          <a:prstGeom prst="rect">
            <a:avLst/>
          </a:prstGeom>
        </p:spPr>
      </p:pic>
      <p:pic>
        <p:nvPicPr>
          <p:cNvPr id="18" name="Graphic 17" descr="Euro with solid fill">
            <a:extLst>
              <a:ext uri="{FF2B5EF4-FFF2-40B4-BE49-F238E27FC236}">
                <a16:creationId xmlns:a16="http://schemas.microsoft.com/office/drawing/2014/main" id="{26412865-9781-69F3-59C5-DB1B29344D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87203" y="4848080"/>
            <a:ext cx="914400" cy="914400"/>
          </a:xfrm>
          <a:prstGeom prst="rect">
            <a:avLst/>
          </a:prstGeom>
        </p:spPr>
      </p:pic>
      <p:pic>
        <p:nvPicPr>
          <p:cNvPr id="20" name="Graphic 19" descr="Satellite dish with solid fill">
            <a:extLst>
              <a:ext uri="{FF2B5EF4-FFF2-40B4-BE49-F238E27FC236}">
                <a16:creationId xmlns:a16="http://schemas.microsoft.com/office/drawing/2014/main" id="{C9E92436-E97E-48AE-C6B0-175403B75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12637" y="484808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248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FB9E-6538-F460-509A-B3B4C8776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5">
            <a:extLst>
              <a:ext uri="{FF2B5EF4-FFF2-40B4-BE49-F238E27FC236}">
                <a16:creationId xmlns:a16="http://schemas.microsoft.com/office/drawing/2014/main" id="{0C736786-4D22-F35C-6A84-AE4F43D19315}"/>
              </a:ext>
            </a:extLst>
          </p:cNvPr>
          <p:cNvSpPr txBox="1">
            <a:spLocks/>
          </p:cNvSpPr>
          <p:nvPr/>
        </p:nvSpPr>
        <p:spPr>
          <a:xfrm>
            <a:off x="1792605" y="359013"/>
            <a:ext cx="8070565" cy="73293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R="0" lvl="0" indent="0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SATCOM Rail Experts Group </a:t>
            </a:r>
            <a:r>
              <a:rPr lang="en-US" dirty="0">
                <a:solidFill>
                  <a:schemeClr val="accent3"/>
                </a:solidFill>
              </a:rPr>
              <a:t>| State of play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05B222-9F0F-20E5-E52C-5FD4F73264DB}"/>
              </a:ext>
            </a:extLst>
          </p:cNvPr>
          <p:cNvSpPr txBox="1"/>
          <p:nvPr/>
        </p:nvSpPr>
        <p:spPr>
          <a:xfrm>
            <a:off x="1063165" y="588320"/>
            <a:ext cx="10732595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Characterisation of EU SATCOM (GOVSATCOM and IRIS2) into the European railway system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identification of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areas for assessment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Gather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requirements and use cases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where satellite communication is possible/necessary for all technologies being developed under the concerned EU-Rail flagship areas and EUSPA projects. Sharing of outcome from ongoing projects (FP2 and FP6) for both interoperable and not interoperable domains.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Assessment of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potential synergy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ongoing joint railway/space shared initiatives (including ESA ones)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Exchange with technical experts from space and rail is scheduled to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 the identified gaps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regards to requirements and traffic assumptions coming from previous projects. 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Discussion on a first draft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 Breakdown Structure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the group is under discussion which should base on the feedback of the technical exchange, the work should include  as basis for a shared time/resources/outputs work plan: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Requirements collection and consolidation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EC/EUSPA Technical Assessment of requirements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Technical Validation (via FA2, FA6 demonstrators)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Synthesis, Recommendations and Roadmap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InnoTrans 2026,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 level session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“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Space Meets Rail: Unlocking Satellite Communications for Europe's Railways” and discussing the next steps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4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F6B1FB-997F-FA2A-B5D4-E8B52C4A7D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05956" y="-153192"/>
            <a:ext cx="10486044" cy="1053089"/>
          </a:xfrm>
          <a:noFill/>
          <a:ln>
            <a:noFill/>
          </a:ln>
        </p:spPr>
        <p:txBody>
          <a:bodyPr spcFirstLastPara="1" wrap="square" lIns="91425" tIns="45700" rIns="91425" bIns="0" anchor="b" anchorCtr="0">
            <a:noAutofit/>
          </a:bodyPr>
          <a:lstStyle/>
          <a:p>
            <a:pPr>
              <a:spcBef>
                <a:spcPts val="0"/>
              </a:spcBef>
              <a:buClr>
                <a:schemeClr val="dk2"/>
              </a:buClr>
              <a:buSzPts val="1800"/>
            </a:pPr>
            <a:r>
              <a:rPr lang="en-US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FP2 - MORANE-2</a:t>
            </a:r>
          </a:p>
          <a:p>
            <a:pPr>
              <a:spcBef>
                <a:spcPts val="0"/>
              </a:spcBef>
              <a:buClr>
                <a:schemeClr val="dk2"/>
              </a:buClr>
              <a:buSzPts val="1800"/>
            </a:pPr>
            <a:r>
              <a:rPr lang="en-US" sz="1600" b="0" dirty="0">
                <a:latin typeface="+mj-lt"/>
                <a:ea typeface="+mj-ea"/>
                <a:cs typeface="+mj-cs"/>
              </a:rPr>
              <a:t>Flagship project 2 - </a:t>
            </a:r>
            <a:r>
              <a:rPr lang="en-US" sz="1600" b="0" dirty="0" err="1">
                <a:latin typeface="+mj-lt"/>
                <a:ea typeface="+mj-ea"/>
                <a:cs typeface="+mj-cs"/>
              </a:rPr>
              <a:t>MObile</a:t>
            </a:r>
            <a:r>
              <a:rPr lang="en-US" sz="1600" b="0" dirty="0">
                <a:latin typeface="+mj-lt"/>
                <a:ea typeface="+mj-ea"/>
                <a:cs typeface="+mj-cs"/>
              </a:rPr>
              <a:t> radio for </a:t>
            </a:r>
            <a:r>
              <a:rPr lang="en-US" sz="1600" b="0" dirty="0" err="1">
                <a:latin typeface="+mj-lt"/>
                <a:ea typeface="+mj-ea"/>
                <a:cs typeface="+mj-cs"/>
              </a:rPr>
              <a:t>RAilway</a:t>
            </a:r>
            <a:r>
              <a:rPr lang="en-US" sz="1600" b="0" dirty="0">
                <a:latin typeface="+mj-lt"/>
                <a:ea typeface="+mj-ea"/>
                <a:cs typeface="+mj-cs"/>
              </a:rPr>
              <a:t> Networks in Europe 2</a:t>
            </a:r>
            <a:endParaRPr lang="en-GB" sz="1600" b="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14DB59-2DA5-B9C0-96D2-E2BDF091B09B}"/>
              </a:ext>
            </a:extLst>
          </p:cNvPr>
          <p:cNvSpPr txBox="1"/>
          <p:nvPr/>
        </p:nvSpPr>
        <p:spPr>
          <a:xfrm>
            <a:off x="490656" y="1309052"/>
            <a:ext cx="3972003" cy="178675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December 2024 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September 2027</a:t>
            </a:r>
          </a:p>
          <a:p>
            <a:endParaRPr lang="en-US" sz="16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EU Funding: 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13,5 Million EUR 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- Synergy with </a:t>
            </a:r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SNS JU </a:t>
            </a:r>
          </a:p>
          <a:p>
            <a:endParaRPr lang="en-US" sz="16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ea typeface="Calibri" panose="020F0502020204030204" pitchFamily="34" charset="0"/>
                <a:cs typeface="Arial" panose="020B0604020202020204" pitchFamily="34" charset="0"/>
              </a:rPr>
              <a:t>28 </a:t>
            </a:r>
            <a:r>
              <a:rPr lang="en-US" sz="1600" dirty="0">
                <a:ea typeface="Calibri" panose="020F0502020204030204" pitchFamily="34" charset="0"/>
                <a:cs typeface="Arial" panose="020B0604020202020204" pitchFamily="34" charset="0"/>
              </a:rPr>
              <a:t>Beneficiaries + Affiliated Entities + Associated Partners</a:t>
            </a:r>
            <a:endParaRPr lang="en-BE" sz="1600" dirty="0" err="1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 descr="Euro with solid fill">
            <a:extLst>
              <a:ext uri="{FF2B5EF4-FFF2-40B4-BE49-F238E27FC236}">
                <a16:creationId xmlns:a16="http://schemas.microsoft.com/office/drawing/2014/main" id="{7157FB49-DEA1-C74B-AD6A-5FCDDD2063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6328" y="1894987"/>
            <a:ext cx="512244" cy="512244"/>
          </a:xfrm>
          <a:prstGeom prst="rect">
            <a:avLst/>
          </a:prstGeom>
        </p:spPr>
      </p:pic>
      <p:pic>
        <p:nvPicPr>
          <p:cNvPr id="13" name="Graphic 12" descr="Daily calendar with solid fill">
            <a:extLst>
              <a:ext uri="{FF2B5EF4-FFF2-40B4-BE49-F238E27FC236}">
                <a16:creationId xmlns:a16="http://schemas.microsoft.com/office/drawing/2014/main" id="{3803927B-FB8A-396D-F091-1D55FAA0B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063" y="1223861"/>
            <a:ext cx="512245" cy="512245"/>
          </a:xfrm>
          <a:prstGeom prst="rect">
            <a:avLst/>
          </a:prstGeom>
        </p:spPr>
      </p:pic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97F060F3-1210-F15D-FBE0-9677B98DF4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1589" y="2668756"/>
            <a:ext cx="512245" cy="51224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486646-813A-E297-A71A-9D27B7BAB6E0}"/>
              </a:ext>
            </a:extLst>
          </p:cNvPr>
          <p:cNvSpPr txBox="1"/>
          <p:nvPr/>
        </p:nvSpPr>
        <p:spPr>
          <a:xfrm>
            <a:off x="1029696" y="4141374"/>
            <a:ext cx="509085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n-US" sz="1400" b="1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Pan-European testing campaign 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of the Version 2 of the Future Rail Mobile Communication System (FRMCS) – the replacement of GSM-R and enabler for future digital functions. </a:t>
            </a:r>
          </a:p>
          <a:p>
            <a:pPr algn="just"/>
            <a:endParaRPr lang="en-US" sz="1400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b="1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Maturity expected by 2027: 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Technology Readiness Level </a:t>
            </a:r>
            <a:r>
              <a:rPr lang="en-US" sz="1400" b="1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 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(TRL7/8 by end of the EU-RAIL </a:t>
            </a:r>
            <a:r>
              <a:rPr lang="en-US" sz="1400" dirty="0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programme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en-US" sz="1400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Control Command and </a:t>
            </a:r>
            <a:r>
              <a:rPr lang="en-US" sz="1400" dirty="0" err="1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Signalling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Technical Specification for Interoperability expected to be </a:t>
            </a:r>
            <a:r>
              <a:rPr lang="en-US" sz="1400" b="1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updated with FRMCS specifications </a:t>
            </a:r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(tested in field) by 2028 – complementing the ETCS specifications. </a:t>
            </a:r>
          </a:p>
          <a:p>
            <a:pPr algn="just"/>
            <a:endParaRPr lang="en-US" sz="1400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BE" sz="1400" dirty="0" err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 descr="Clipboard Partially Crossed with solid fill">
            <a:extLst>
              <a:ext uri="{FF2B5EF4-FFF2-40B4-BE49-F238E27FC236}">
                <a16:creationId xmlns:a16="http://schemas.microsoft.com/office/drawing/2014/main" id="{8CD704D8-07EA-1F80-7E20-826DB9412A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8378" y="4486392"/>
            <a:ext cx="511318" cy="511318"/>
          </a:xfrm>
          <a:prstGeom prst="rect">
            <a:avLst/>
          </a:prstGeom>
        </p:spPr>
      </p:pic>
      <p:pic>
        <p:nvPicPr>
          <p:cNvPr id="21" name="Graphic 20" descr="Upload with solid fill">
            <a:extLst>
              <a:ext uri="{FF2B5EF4-FFF2-40B4-BE49-F238E27FC236}">
                <a16:creationId xmlns:a16="http://schemas.microsoft.com/office/drawing/2014/main" id="{58DC3D93-9F98-7F10-6597-B7622A2B31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308" y="6032868"/>
            <a:ext cx="511319" cy="5113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9008FF0-7E3A-B234-B94E-192925A7F5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2535" y="915093"/>
            <a:ext cx="6223685" cy="3298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3FF641-0F0F-3DBD-9E95-3859BFD46163}"/>
              </a:ext>
            </a:extLst>
          </p:cNvPr>
          <p:cNvSpPr txBox="1"/>
          <p:nvPr/>
        </p:nvSpPr>
        <p:spPr>
          <a:xfrm>
            <a:off x="7118878" y="3970737"/>
            <a:ext cx="50908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sz="1400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400" b="1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Benefits</a:t>
            </a:r>
          </a:p>
          <a:p>
            <a:pPr algn="ctr"/>
            <a:endParaRPr lang="en-US" sz="1400" b="1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/>
            <a:r>
              <a:rPr lang="en-GB" sz="1400" b="1" dirty="0"/>
              <a:t>Enable a multi-vendor ecosystem</a:t>
            </a:r>
            <a:r>
              <a:rPr lang="en-GB" sz="1400" dirty="0"/>
              <a:t>, supporting an innovative and competitive market.</a:t>
            </a:r>
          </a:p>
          <a:p>
            <a:pPr lvl="0"/>
            <a:r>
              <a:rPr lang="en-GB" sz="1400" b="1" dirty="0"/>
              <a:t>Facilitate the migration</a:t>
            </a:r>
            <a:r>
              <a:rPr lang="en-GB" sz="1400" dirty="0"/>
              <a:t> from GSM-R to FRMCS across Europe and worldwide.</a:t>
            </a:r>
          </a:p>
          <a:p>
            <a:pPr lvl="0"/>
            <a:r>
              <a:rPr lang="en-GB" sz="1400" b="1" dirty="0"/>
              <a:t>Modernise and digitalise</a:t>
            </a:r>
            <a:r>
              <a:rPr lang="en-GB" sz="1400" dirty="0"/>
              <a:t> railway operations through 5G Mission Critical FRMCS.</a:t>
            </a:r>
          </a:p>
          <a:p>
            <a:pPr lvl="0"/>
            <a:r>
              <a:rPr lang="en-GB" sz="1400" b="1" dirty="0"/>
              <a:t>Support strategic use</a:t>
            </a:r>
            <a:r>
              <a:rPr lang="en-GB" sz="1400" dirty="0"/>
              <a:t> of RMR and MNO frequency bands for the railway sector.</a:t>
            </a:r>
          </a:p>
          <a:p>
            <a:pPr lvl="0"/>
            <a:r>
              <a:rPr lang="en-GB" sz="1400" b="1" dirty="0"/>
              <a:t>Improve rail services</a:t>
            </a:r>
            <a:r>
              <a:rPr lang="en-GB" sz="1400" dirty="0"/>
              <a:t> through increased capacity, reliability, and safety.</a:t>
            </a:r>
          </a:p>
          <a:p>
            <a:pPr algn="just"/>
            <a:r>
              <a:rPr lang="en-US" sz="1400" b="1" dirty="0">
                <a:solidFill>
                  <a:srgbClr val="0C1D3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en-US" sz="1400" b="1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US" sz="1400" dirty="0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n-BE" sz="1400" dirty="0" err="1">
              <a:solidFill>
                <a:srgbClr val="0C1D3E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Kiosk with solid fill">
            <a:extLst>
              <a:ext uri="{FF2B5EF4-FFF2-40B4-BE49-F238E27FC236}">
                <a16:creationId xmlns:a16="http://schemas.microsoft.com/office/drawing/2014/main" id="{AF4BB368-7532-5CD2-D7E0-E467CF9404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63881" y="4654261"/>
            <a:ext cx="357708" cy="357708"/>
          </a:xfrm>
          <a:prstGeom prst="rect">
            <a:avLst/>
          </a:prstGeom>
        </p:spPr>
      </p:pic>
      <p:pic>
        <p:nvPicPr>
          <p:cNvPr id="12" name="Graphic 11" descr="Add with solid fill">
            <a:extLst>
              <a:ext uri="{FF2B5EF4-FFF2-40B4-BE49-F238E27FC236}">
                <a16:creationId xmlns:a16="http://schemas.microsoft.com/office/drawing/2014/main" id="{CA7DEAF2-7228-2E9C-71A2-BED385FF82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91628" y="5137988"/>
            <a:ext cx="281796" cy="281796"/>
          </a:xfrm>
          <a:prstGeom prst="rect">
            <a:avLst/>
          </a:prstGeom>
        </p:spPr>
      </p:pic>
      <p:pic>
        <p:nvPicPr>
          <p:cNvPr id="18" name="Graphic 17" descr="Modern architecture with solid fill">
            <a:extLst>
              <a:ext uri="{FF2B5EF4-FFF2-40B4-BE49-F238E27FC236}">
                <a16:creationId xmlns:a16="http://schemas.microsoft.com/office/drawing/2014/main" id="{BF3B89DC-E701-E369-985A-707DC4235E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378" y="5207666"/>
            <a:ext cx="511318" cy="511318"/>
          </a:xfrm>
          <a:prstGeom prst="rect">
            <a:avLst/>
          </a:prstGeom>
        </p:spPr>
      </p:pic>
      <p:pic>
        <p:nvPicPr>
          <p:cNvPr id="22" name="Graphic 21" descr="Cell Tower with solid fill">
            <a:extLst>
              <a:ext uri="{FF2B5EF4-FFF2-40B4-BE49-F238E27FC236}">
                <a16:creationId xmlns:a16="http://schemas.microsoft.com/office/drawing/2014/main" id="{E763DA98-087A-6711-603C-2F361E8A38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21267" y="5955896"/>
            <a:ext cx="297611" cy="297611"/>
          </a:xfrm>
          <a:prstGeom prst="rect">
            <a:avLst/>
          </a:prstGeom>
        </p:spPr>
      </p:pic>
      <p:pic>
        <p:nvPicPr>
          <p:cNvPr id="25" name="Graphic 24" descr="Smart Phone with solid fill">
            <a:extLst>
              <a:ext uri="{FF2B5EF4-FFF2-40B4-BE49-F238E27FC236}">
                <a16:creationId xmlns:a16="http://schemas.microsoft.com/office/drawing/2014/main" id="{86055D93-E9B5-9079-E9B1-794C4073C4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783950" y="5569275"/>
            <a:ext cx="297611" cy="297611"/>
          </a:xfrm>
          <a:prstGeom prst="rect">
            <a:avLst/>
          </a:prstGeom>
        </p:spPr>
      </p:pic>
      <p:pic>
        <p:nvPicPr>
          <p:cNvPr id="27" name="Graphic 26" descr="Streetcar with solid fill">
            <a:extLst>
              <a:ext uri="{FF2B5EF4-FFF2-40B4-BE49-F238E27FC236}">
                <a16:creationId xmlns:a16="http://schemas.microsoft.com/office/drawing/2014/main" id="{88BF1632-76B1-59CC-9742-CC2D9EAF1F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91628" y="6342517"/>
            <a:ext cx="383875" cy="38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53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sz="3600" b="1" err="1"/>
              <a:t>Thank</a:t>
            </a:r>
            <a:r>
              <a:rPr lang="fr-BE" sz="3600" b="1"/>
              <a:t> </a:t>
            </a:r>
            <a:r>
              <a:rPr lang="fr-BE" sz="3600" b="1" err="1"/>
              <a:t>you</a:t>
            </a:r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2368259315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Personnalisé 1">
      <a:dk1>
        <a:srgbClr val="0C1D3E"/>
      </a:dk1>
      <a:lt1>
        <a:sysClr val="window" lastClr="FFFFFF"/>
      </a:lt1>
      <a:dk2>
        <a:srgbClr val="0C1D3E"/>
      </a:dk2>
      <a:lt2>
        <a:srgbClr val="FFFFFF"/>
      </a:lt2>
      <a:accent1>
        <a:srgbClr val="97C62E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uropesRai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err="1">
            <a:solidFill>
              <a:srgbClr val="0C1D3E"/>
            </a:solidFill>
            <a:ea typeface="Calibri" panose="020F0502020204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presentation ED_2022_Slide Master" id="{D26DBCC2-1735-4090-A87D-BF2E476794E5}" vid="{BF741DD2-B45A-44AA-9556-85BEF07EB851}"/>
    </a:ext>
  </a:extLst>
</a:theme>
</file>

<file path=ppt/theme/theme2.xml><?xml version="1.0" encoding="utf-8"?>
<a:theme xmlns:a="http://schemas.openxmlformats.org/drawingml/2006/main" name="1_White">
  <a:themeElements>
    <a:clrScheme name="EURAIL 2024">
      <a:dk1>
        <a:srgbClr val="0C1D3E"/>
      </a:dk1>
      <a:lt1>
        <a:sysClr val="window" lastClr="FFFFFF"/>
      </a:lt1>
      <a:dk2>
        <a:srgbClr val="0C1D3E"/>
      </a:dk2>
      <a:lt2>
        <a:srgbClr val="FFFFFF"/>
      </a:lt2>
      <a:accent1>
        <a:srgbClr val="97C62E"/>
      </a:accent1>
      <a:accent2>
        <a:srgbClr val="FFBA49"/>
      </a:accent2>
      <a:accent3>
        <a:srgbClr val="01BED3"/>
      </a:accent3>
      <a:accent4>
        <a:srgbClr val="EA638C"/>
      </a:accent4>
      <a:accent5>
        <a:srgbClr val="02C39A"/>
      </a:accent5>
      <a:accent6>
        <a:srgbClr val="9055A2"/>
      </a:accent6>
      <a:hlink>
        <a:srgbClr val="0064AF"/>
      </a:hlink>
      <a:folHlink>
        <a:srgbClr val="A5A5A5"/>
      </a:folHlink>
    </a:clrScheme>
    <a:fontScheme name="EuropesRai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b="1" dirty="0" err="1">
            <a:solidFill>
              <a:srgbClr val="0C1D3E"/>
            </a:solidFill>
            <a:ea typeface="Calibri" panose="020F050202020403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U_Rail PPT (1).potx" id="{F69D2BE4-2ED7-4308-8BF2-79BF5D1FDDD4}" vid="{3D27DC41-305C-4953-91A3-AA041F9279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b3c242-5989-4a94-9354-1d5aaa07787d">
      <Terms xmlns="http://schemas.microsoft.com/office/infopath/2007/PartnerControls"/>
    </lcf76f155ced4ddcb4097134ff3c332f>
    <TaxCatchAll xmlns="e4168550-1974-46cd-bc9d-a64050c098fa" xsi:nil="true"/>
    <Dateetheure xmlns="08b3c242-5989-4a94-9354-1d5aaa07787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01FBBBF5EB444285984C183E000BBC" ma:contentTypeVersion="23" ma:contentTypeDescription="Crée un document." ma:contentTypeScope="" ma:versionID="1e61346710037bd97705cdda802bb34c">
  <xsd:schema xmlns:xsd="http://www.w3.org/2001/XMLSchema" xmlns:xs="http://www.w3.org/2001/XMLSchema" xmlns:p="http://schemas.microsoft.com/office/2006/metadata/properties" xmlns:ns2="08b3c242-5989-4a94-9354-1d5aaa07787d" xmlns:ns3="e4168550-1974-46cd-bc9d-a64050c098fa" targetNamespace="http://schemas.microsoft.com/office/2006/metadata/properties" ma:root="true" ma:fieldsID="dce9887173e9384572f1ed94f8a92b54" ns2:_="" ns3:_="">
    <xsd:import namespace="08b3c242-5989-4a94-9354-1d5aaa07787d"/>
    <xsd:import namespace="e4168550-1974-46cd-bc9d-a64050c09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Dateetheur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3c242-5989-4a94-9354-1d5aaa0778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alises d’images" ma:readOnly="false" ma:fieldId="{5cf76f15-5ced-4ddc-b409-7134ff3c332f}" ma:taxonomyMulti="true" ma:sspId="a387468c-d866-40b1-9620-2cb3d2fdff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Dateetheure" ma:index="23" nillable="true" ma:displayName="Date et heure" ma:format="DateTime" ma:internalName="Dateetheur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168550-1974-46cd-bc9d-a64050c09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e5f83b0-a362-4200-a67a-63bec5363c56}" ma:internalName="TaxCatchAll" ma:showField="CatchAllData" ma:web="e4168550-1974-46cd-bc9d-a64050c09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FA846A-7015-4C23-848E-A8653DC625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2D1788-D783-451E-80B6-2D60102B069D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adc97dfe-b4b0-4d97-a13e-9d1477880125"/>
    <ds:schemaRef ds:uri="904c1be9-6b89-466f-8299-816110ac5410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BB8AE386-9DDF-494E-A6CB-FB83CF7C1DC7}"/>
</file>

<file path=docProps/app.xml><?xml version="1.0" encoding="utf-8"?>
<Properties xmlns="http://schemas.openxmlformats.org/officeDocument/2006/extended-properties" xmlns:vt="http://schemas.openxmlformats.org/officeDocument/2006/docPropsVTypes">
  <TotalTime>1291</TotalTime>
  <Words>973</Words>
  <Application>Microsoft Office PowerPoint</Application>
  <PresentationFormat>Widescreen</PresentationFormat>
  <Paragraphs>113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Wingdings</vt:lpstr>
      <vt:lpstr>White</vt:lpstr>
      <vt:lpstr>1_White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TRAVAINI Giorgio (EU-RAIL)</dc:creator>
  <cp:lastModifiedBy>PATIES Lea (EU-RAIL)</cp:lastModifiedBy>
  <cp:revision>5</cp:revision>
  <dcterms:created xsi:type="dcterms:W3CDTF">2026-09-13T12:52:52Z</dcterms:created>
  <dcterms:modified xsi:type="dcterms:W3CDTF">2026-10-06T13:13:39Z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0x010100A201FBBBF5EB444285984C183E000BBC</vt:lpwstr>
  </property>
  <property fmtid="{D5CDD505-2E9C-101B-9397-08002B2CF9AE}" pid="3" name="MediaServiceImageTags">
    <vt:lpwstr/>
  </property>
</Properties>
</file>