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  <p:sldMasterId id="2147483841" r:id="rId5"/>
    <p:sldMasterId id="2147483880" r:id="rId6"/>
    <p:sldMasterId id="2147483914" r:id="rId7"/>
    <p:sldMasterId id="2147483930" r:id="rId8"/>
    <p:sldMasterId id="2147483944" r:id="rId9"/>
  </p:sldMasterIdLst>
  <p:notesMasterIdLst>
    <p:notesMasterId r:id="rId18"/>
  </p:notesMasterIdLst>
  <p:handoutMasterIdLst>
    <p:handoutMasterId r:id="rId19"/>
  </p:handoutMasterIdLst>
  <p:sldIdLst>
    <p:sldId id="12655" r:id="rId10"/>
    <p:sldId id="2147481203" r:id="rId11"/>
    <p:sldId id="2147481124" r:id="rId12"/>
    <p:sldId id="2147481202" r:id="rId13"/>
    <p:sldId id="2147481127" r:id="rId14"/>
    <p:sldId id="2147481125" r:id="rId15"/>
    <p:sldId id="12672" r:id="rId16"/>
    <p:sldId id="214748111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323E1B-BCE7-1897-6DDB-DDCEB75D94C9}" name="Alexandros Kaloxylos" initials="AK" userId="a6634bbb61361af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9E9FC"/>
    <a:srgbClr val="FFFFFF"/>
    <a:srgbClr val="909090"/>
    <a:srgbClr val="02448C"/>
    <a:srgbClr val="024EA2"/>
    <a:srgbClr val="A4C2E4"/>
    <a:srgbClr val="86AAF2"/>
    <a:srgbClr val="00C5C0"/>
    <a:srgbClr val="F8E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88235" autoAdjust="0"/>
  </p:normalViewPr>
  <p:slideViewPr>
    <p:cSldViewPr snapToGrid="0">
      <p:cViewPr varScale="1">
        <p:scale>
          <a:sx n="94" d="100"/>
          <a:sy n="94" d="100"/>
        </p:scale>
        <p:origin x="966" y="96"/>
      </p:cViewPr>
      <p:guideLst>
        <p:guide orient="horz" pos="2092"/>
        <p:guide pos="381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63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01D4B-3D56-F883-AD73-D0DBB99F1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20233-C032-4029-1EB1-F304D217D7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EE9181-E0BB-6E7D-AA5B-8D7930259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F7423-8C1F-67AA-C513-7E716328B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7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1F32A-625F-F8BC-02C6-D0221A47E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B32F0-A606-DBC8-9857-37447A9CE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76BC5-6CDD-732C-6DA1-751D6647D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4E686-D585-25C3-760F-45DA1C395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62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451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845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EC3D96-65C0-004C-A834-E90E83ED4ED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103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52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2342451" y="1628801"/>
            <a:ext cx="4320480" cy="4497363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rgbClr val="00B0F0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867631" y="1628801"/>
            <a:ext cx="3854219" cy="4497363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rgbClr val="00B0F0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Item 1</a:t>
            </a:r>
          </a:p>
          <a:p>
            <a:pPr lvl="0"/>
            <a:r>
              <a:rPr lang="fr-FR" dirty="0" err="1"/>
              <a:t>Etc</a:t>
            </a:r>
            <a:endParaRPr lang="fr-FR" dirty="0"/>
          </a:p>
          <a:p>
            <a:pPr lvl="1"/>
            <a:r>
              <a:rPr lang="fr-FR" dirty="0"/>
              <a:t>Item 2</a:t>
            </a:r>
          </a:p>
          <a:p>
            <a:pPr lvl="1"/>
            <a:r>
              <a:rPr lang="fr-FR" dirty="0" err="1"/>
              <a:t>Etc</a:t>
            </a:r>
            <a:endParaRPr lang="fr-FR" dirty="0"/>
          </a:p>
          <a:p>
            <a:pPr lvl="2"/>
            <a:r>
              <a:rPr lang="fr-FR" dirty="0"/>
              <a:t>Item 3</a:t>
            </a:r>
          </a:p>
          <a:p>
            <a:pPr lvl="2"/>
            <a:r>
              <a:rPr lang="fr-FR" dirty="0" err="1"/>
              <a:t>Etc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2691643" y="332656"/>
            <a:ext cx="7680853" cy="50405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/>
          <a:lstStyle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fr-FR" dirty="0" err="1"/>
              <a:t>Title</a:t>
            </a:r>
            <a:r>
              <a:rPr lang="fr-FR" dirty="0"/>
              <a:t> of the slide</a:t>
            </a:r>
          </a:p>
        </p:txBody>
      </p:sp>
      <p:pic>
        <p:nvPicPr>
          <p:cNvPr id="8" name="Picture 7" descr="A picture containing text, clipart&#10;&#10;Description automatically generated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384"/>
            <a:ext cx="242359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9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5F53-DCC0-4B1D-B235-7C57EDE13339}" type="datetime1">
              <a:rPr lang="fr-FR" smtClean="0"/>
              <a:pPr/>
              <a:t>05/10/2026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3425-B7E0-46C9-8668-1D222311AF4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68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D02832-0BB7-AE4E-8AA5-41BD2D121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2FD442-81E0-C746-941B-71C216E82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507CD2-D19E-1844-9501-AEAC1E8B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A7E8D7-F332-7844-AEEE-152D31E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862B61-90E2-D043-937E-203B6947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06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6A1A-FBB9-4D49-974B-3B526700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536385-DF1B-D943-ABE6-1AD56C792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2ABB12-42A5-0B46-A742-4DA88074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1B25DD-8B77-1040-B866-28A3D115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C5FEB2-3FBE-0843-A09B-40E790B9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456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B8795-CA45-B74D-BD76-5CE341E5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436BE3-D3A4-4B4D-AC07-1AB13CB78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DFBCA3-EBE3-4341-95E5-3985AA8B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C758CE-42C9-D746-ADBF-920CAF83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DD77E-241F-A746-833F-2096D3BC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28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23156-CF30-C54D-9BFD-708CC87B2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0038D-ECA0-C74D-9632-7BE14D079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EAED47-85CF-314C-94A8-C72552E2A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5E6FFC-12F8-4F41-BB0A-90F1C95B8D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E61D73-ABD7-8842-BB75-AA30AF84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ACA21A-2862-D24B-B1D4-A42864A1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803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F55FA-4011-BC42-946A-5EEDBD5F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82C5AD-3841-1F47-8244-DD0FFB9B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E8DAE4-346E-4248-9176-0E9A150F6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135207C-F787-1B4E-9762-CAA251EC1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D265D56-1E0E-C642-A141-A6A3A3EA21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5A60C02-0B81-0B40-AC2F-13356847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C18E2F0-94CB-BF48-BD9F-ACDB1B32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2B79B4-1180-044D-8439-812AE62EE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08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E0EFD-9A6E-914D-81C9-7CB3385A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63D14C-17A1-6C47-80CE-F522C225E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A262C2-DAD8-D344-A9A5-85B83291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AD9B4B-B95B-F04D-9FF6-CFA64F7D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7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AEADD1-AD2D-AC43-AE5B-D9E00C20DE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8AD206A-A12C-574A-9345-1829E2E9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2930A0-8287-B141-A054-7B5A6BA2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06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49575-7985-A546-AC8E-ABE71FEA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456B82-0422-EB43-ACCD-CD6745E1E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71D3D8-2C7C-4945-8142-635EA7B01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59804-DFEB-BF4E-AF57-C5D08563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BC1A68-86DC-E843-BEAD-AB353C4B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3855A4-79D0-0546-964A-5A5A219B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51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CE9AB7-9B6A-DD46-86D8-CC33C88E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B320D1-E33C-2740-B9F3-897E03AA2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CB7B30-283B-074E-B632-7C10F02E3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F39FF1-3B96-8E48-82FE-86D5A3A8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E91E5F-9078-1E4C-BEF7-AE96AB03B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099F27-76CC-E545-BAB0-12B72F04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741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568A1E-E17E-BC4B-9037-F220ED813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8818A57-3429-E541-B550-A10D92D96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1C2C43-17DC-6040-8EC5-58ADC0CB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A6DB99-CBA3-2342-B874-A192FFAB1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78FC88-A395-E740-BF51-DCDD9067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275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7299B1-9AC2-7546-AFB0-5FD047CD60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A05BA2-68D7-884A-8B33-6A3FECC42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6C67F7-1F1D-7544-AA9F-F419B50A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0490A-48CA-E340-970A-9FF30BFC29F3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2E777A-9DEB-7340-A017-087FAF50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C87D10-4990-8244-88A2-7D09AA89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77FFCA-B0B0-E044-B78C-454F9E0F6E5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378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55F1251-416A-0F79-5A2A-9C1C51712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2735" y="6166330"/>
            <a:ext cx="823965" cy="498090"/>
          </a:xfrm>
          <a:prstGeom prst="rect">
            <a:avLst/>
          </a:prstGeom>
        </p:spPr>
      </p:pic>
      <p:pic>
        <p:nvPicPr>
          <p:cNvPr id="20" name="Picture 19" descr="A picture containing web&#10;&#10;Description automatically generated">
            <a:extLst>
              <a:ext uri="{FF2B5EF4-FFF2-40B4-BE49-F238E27FC236}">
                <a16:creationId xmlns:a16="http://schemas.microsoft.com/office/drawing/2014/main" id="{A17906A6-19DD-A29F-11AE-A39FBBE0EE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839491" y="4035514"/>
            <a:ext cx="12192000" cy="3897423"/>
          </a:xfrm>
          <a:prstGeom prst="rect">
            <a:avLst/>
          </a:prstGeom>
        </p:spPr>
      </p:pic>
      <p:pic>
        <p:nvPicPr>
          <p:cNvPr id="12" name="Picture 11" descr="A picture containing web&#10;&#10;Description automatically generated">
            <a:extLst>
              <a:ext uri="{FF2B5EF4-FFF2-40B4-BE49-F238E27FC236}">
                <a16:creationId xmlns:a16="http://schemas.microsoft.com/office/drawing/2014/main" id="{73923567-D4EA-1C16-9627-87A05890F8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4480582" y="4004518"/>
            <a:ext cx="7366000" cy="358398"/>
          </a:xfrm>
          <a:prstGeom prst="rect">
            <a:avLst/>
          </a:prstGeom>
        </p:spPr>
        <p:txBody>
          <a:bodyPr lIns="144000" tIns="72000" rIns="144000" bIns="72000">
            <a:normAutofit/>
          </a:bodyPr>
          <a:lstStyle>
            <a:lvl1pPr marL="0" indent="0" algn="l">
              <a:buNone/>
              <a:defRPr sz="1400" b="0" i="1" baseline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 Light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Event, date, location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4480582" y="3620831"/>
            <a:ext cx="7366000" cy="358399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>
              <a:buNone/>
              <a:defRPr sz="1800" b="0" i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noProof="0"/>
              <a:t>Presenter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3C7205C-48D9-2F55-F5C4-407861D0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48" y="2490346"/>
            <a:ext cx="7366000" cy="933638"/>
          </a:xfrm>
        </p:spPr>
        <p:txBody>
          <a:bodyPr/>
          <a:lstStyle>
            <a:lvl1pPr>
              <a:defRPr b="1" i="0">
                <a:solidFill>
                  <a:srgbClr val="03406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DC024D-DCEF-D775-7CE2-6F24CD8D78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3651"/>
            <a:ext cx="4381081" cy="206066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514ACB-5E21-A02B-4A64-32DE0349041A}"/>
              </a:ext>
            </a:extLst>
          </p:cNvPr>
          <p:cNvCxnSpPr/>
          <p:nvPr userDrawn="1"/>
        </p:nvCxnSpPr>
        <p:spPr>
          <a:xfrm>
            <a:off x="4139921" y="2581575"/>
            <a:ext cx="0" cy="1781341"/>
          </a:xfrm>
          <a:prstGeom prst="line">
            <a:avLst/>
          </a:prstGeom>
          <a:ln w="38100">
            <a:solidFill>
              <a:srgbClr val="2523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67C9FC79-A822-BB65-6297-3D55FBF62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25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713942E-9C2A-DB48-8F8D-A55175E758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395007"/>
            <a:ext cx="10935160" cy="451735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056EA7-7A0F-7EB5-A39E-40E93C04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9758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48E9C-6FD5-CF1A-7A71-B41AAEC62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1211284"/>
            <a:ext cx="11461750" cy="494504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Paragraph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3B6D-6F9C-5E37-3606-2F2AC7F7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3716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colum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8641" y="1205177"/>
            <a:ext cx="10935160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2600" b="1" i="0" baseline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0C43476-14D8-2848-A6D1-510B58E95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828800"/>
            <a:ext cx="10935160" cy="4300539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ED360D-6B09-4827-307D-1D5F5828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9126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paragraph +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521C936-89F0-5E42-9092-A65EFCD8AEF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224036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844DFF0-BAF3-0642-B5A8-25E2A0C7803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25386" y="1235034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152D44-0F34-81D0-5DEB-9D21B8F3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814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Section Cover"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9000">
              <a:srgbClr val="065674"/>
            </a:gs>
            <a:gs pos="37000">
              <a:schemeClr val="accent1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32115" y="2601420"/>
            <a:ext cx="9927771" cy="1655160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  <p:pic>
        <p:nvPicPr>
          <p:cNvPr id="3" name="Picture 2" descr="A picture containing web&#10;&#10;Description automatically generated">
            <a:extLst>
              <a:ext uri="{FF2B5EF4-FFF2-40B4-BE49-F238E27FC236}">
                <a16:creationId xmlns:a16="http://schemas.microsoft.com/office/drawing/2014/main" id="{E949DBB8-0E56-392F-7D7F-93546C8C69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9762"/>
            <a:ext cx="12192000" cy="3897423"/>
          </a:xfrm>
          <a:prstGeom prst="rect">
            <a:avLst/>
          </a:prstGeom>
        </p:spPr>
      </p:pic>
      <p:pic>
        <p:nvPicPr>
          <p:cNvPr id="4" name="Picture 3" descr="A picture containing web&#10;&#10;Description automatically generated">
            <a:extLst>
              <a:ext uri="{FF2B5EF4-FFF2-40B4-BE49-F238E27FC236}">
                <a16:creationId xmlns:a16="http://schemas.microsoft.com/office/drawing/2014/main" id="{453007ED-D464-EA59-F0C6-AE99CD2887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422162-18B2-E43E-9A27-C49991767A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 contrast="-100000"/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914" y="282988"/>
            <a:ext cx="1285075" cy="37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15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2 columns + sub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9964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122120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8E04331-FCEB-FB47-A470-51C412A5F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779" y="1769424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793E5D3-2D56-294A-B7E0-0DAA2A31B6E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1769423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EE77E3-74BF-7B7C-1667-F0AF40EE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707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 SNS: chart 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D4FD-2D8A-6866-5C92-B4DAD458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8D912E56-D2B6-CF76-6F96-D2A9689F390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102214" y="2028566"/>
            <a:ext cx="9987572" cy="41814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5662899-80BE-5E6F-EF00-4D108F1B58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02214" y="1243933"/>
            <a:ext cx="9987571" cy="47433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01656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DE025C-EF07-E395-6B54-E7E2784294C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Segnaposto titolo 41">
            <a:extLst>
              <a:ext uri="{FF2B5EF4-FFF2-40B4-BE49-F238E27FC236}">
                <a16:creationId xmlns:a16="http://schemas.microsoft.com/office/drawing/2014/main" id="{E357EC00-5281-42E1-D49D-E801E7E0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A35930-1ACD-C5B5-EE28-6F66432B3A49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0E36928-9135-61C3-8F2B-39DC8FE2FF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42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image+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B8C534-E2C3-41A9-CDDC-3A0B782D18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9500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8AFF9-226E-8303-1EA5-B33A3091A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0308" y="2188640"/>
            <a:ext cx="4687503" cy="2480719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3B94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34972751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6G SNS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042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OPS: End slide">
    <p:bg>
      <p:bgPr>
        <a:gradFill flip="none" rotWithShape="1">
          <a:gsLst>
            <a:gs pos="8000">
              <a:srgbClr val="03406F"/>
            </a:gs>
            <a:gs pos="53000">
              <a:schemeClr val="bg1"/>
            </a:gs>
            <a:gs pos="93000">
              <a:srgbClr val="66BFD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web&#10;&#10;Description automatically generated">
            <a:extLst>
              <a:ext uri="{FF2B5EF4-FFF2-40B4-BE49-F238E27FC236}">
                <a16:creationId xmlns:a16="http://schemas.microsoft.com/office/drawing/2014/main" id="{8078104A-8BF8-8F80-C687-53A710E51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pic>
        <p:nvPicPr>
          <p:cNvPr id="17" name="Picture 16" descr="A picture containing web&#10;&#10;Description automatically generated">
            <a:extLst>
              <a:ext uri="{FF2B5EF4-FFF2-40B4-BE49-F238E27FC236}">
                <a16:creationId xmlns:a16="http://schemas.microsoft.com/office/drawing/2014/main" id="{C0A7871A-D45C-C3E1-9740-1C4BB21E2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1" y="3292516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i="0" kern="1200" cap="all" baseline="0" dirty="0">
                <a:solidFill>
                  <a:srgbClr val="03406F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THANK YOU FOR YOUR Attention</a:t>
            </a:r>
          </a:p>
        </p:txBody>
      </p:sp>
      <p:pic>
        <p:nvPicPr>
          <p:cNvPr id="8" name="Google Shape;235;p23">
            <a:extLst>
              <a:ext uri="{FF2B5EF4-FFF2-40B4-BE49-F238E27FC236}">
                <a16:creationId xmlns:a16="http://schemas.microsoft.com/office/drawing/2014/main" id="{7A5C9F39-6303-23E8-683E-346B3E52D7B6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884" y="4990192"/>
            <a:ext cx="549134" cy="549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6;p23">
            <a:extLst>
              <a:ext uri="{FF2B5EF4-FFF2-40B4-BE49-F238E27FC236}">
                <a16:creationId xmlns:a16="http://schemas.microsoft.com/office/drawing/2014/main" id="{655BBBA7-C981-7BF5-6760-F5E1DEE28B7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876091" y="4938987"/>
            <a:ext cx="651544" cy="65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7;p23">
            <a:extLst>
              <a:ext uri="{FF2B5EF4-FFF2-40B4-BE49-F238E27FC236}">
                <a16:creationId xmlns:a16="http://schemas.microsoft.com/office/drawing/2014/main" id="{DB9BA48C-8083-2559-2008-2984C56CBE37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1433" y="4944012"/>
            <a:ext cx="549134" cy="5491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26CF97AF-A2CE-1E2C-AE57-DDE95E9306DD}"/>
              </a:ext>
            </a:extLst>
          </p:cNvPr>
          <p:cNvSpPr txBox="1"/>
          <p:nvPr userDrawn="1"/>
        </p:nvSpPr>
        <p:spPr>
          <a:xfrm>
            <a:off x="3159051" y="1730071"/>
            <a:ext cx="5772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 Networks and Services Joint Undertaking</a:t>
            </a:r>
          </a:p>
        </p:txBody>
      </p:sp>
      <p:pic>
        <p:nvPicPr>
          <p:cNvPr id="19" name="Picture 18" descr="A picture containing icon&#10;&#10;Description automatically generated">
            <a:extLst>
              <a:ext uri="{FF2B5EF4-FFF2-40B4-BE49-F238E27FC236}">
                <a16:creationId xmlns:a16="http://schemas.microsoft.com/office/drawing/2014/main" id="{097F8E32-8EFA-A7DC-D622-54C29EFCEC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sp>
        <p:nvSpPr>
          <p:cNvPr id="21" name="ZoneTexte 2">
            <a:extLst>
              <a:ext uri="{FF2B5EF4-FFF2-40B4-BE49-F238E27FC236}">
                <a16:creationId xmlns:a16="http://schemas.microsoft.com/office/drawing/2014/main" id="{0BC728B9-054E-126C-D465-165C7CACCC3A}"/>
              </a:ext>
            </a:extLst>
          </p:cNvPr>
          <p:cNvSpPr txBox="1"/>
          <p:nvPr userDrawn="1"/>
        </p:nvSpPr>
        <p:spPr>
          <a:xfrm>
            <a:off x="3404260" y="5672548"/>
            <a:ext cx="53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none" spc="300" baseline="0" noProof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smart-</a:t>
            </a:r>
            <a:r>
              <a:rPr lang="en-GB" sz="2800" b="0" i="0" kern="1200" cap="none" spc="300" baseline="0" noProof="0" dirty="0" err="1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networks.europa.eu</a:t>
            </a:r>
            <a:endParaRPr lang="en-GB" sz="2800" b="0" i="0" kern="1200" cap="none" spc="300" baseline="0" noProof="0" dirty="0">
              <a:solidFill>
                <a:schemeClr val="bg1"/>
              </a:solidFill>
              <a:latin typeface="Calibri" panose="020F0502020204030204" pitchFamily="34" charset="0"/>
              <a:ea typeface="Oswald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35623-4C0B-1EDB-044C-3FA8F5B080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006" y="6091054"/>
            <a:ext cx="1277994" cy="772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E3F76F-599B-717B-B73E-06BC0D79BE9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68" y="-4650"/>
            <a:ext cx="4888664" cy="23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707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51384" y="404665"/>
            <a:ext cx="10802416" cy="720080"/>
          </a:xfrm>
          <a:prstGeom prst="rect">
            <a:avLst/>
          </a:prstGeom>
        </p:spPr>
        <p:txBody>
          <a:bodyPr anchor="ctr"/>
          <a:lstStyle>
            <a:lvl1pPr algn="l">
              <a:defRPr sz="3200" b="1" i="0">
                <a:solidFill>
                  <a:schemeClr val="accent1"/>
                </a:solidFill>
                <a:latin typeface="Comfortaa" pitchFamily="2" charset="0"/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 etc.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A939B-DE0E-44E5-A9F5-5A4F61DADB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2492896"/>
            <a:ext cx="10802416" cy="3384376"/>
          </a:xfrm>
          <a:prstGeom prst="rect">
            <a:avLst/>
          </a:prstGeom>
        </p:spPr>
        <p:txBody>
          <a:bodyPr/>
          <a:lstStyle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 sz="2000" b="0" i="0">
                <a:solidFill>
                  <a:schemeClr val="accent1"/>
                </a:solidFill>
                <a:latin typeface="Comfortaa" pitchFamily="2" charset="0"/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35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35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55F1251-416A-0F79-5A2A-9C1C51712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2735" y="6166330"/>
            <a:ext cx="823965" cy="498090"/>
          </a:xfrm>
          <a:prstGeom prst="rect">
            <a:avLst/>
          </a:prstGeom>
        </p:spPr>
      </p:pic>
      <p:pic>
        <p:nvPicPr>
          <p:cNvPr id="20" name="Picture 19" descr="A picture containing web&#10;&#10;Description automatically generated">
            <a:extLst>
              <a:ext uri="{FF2B5EF4-FFF2-40B4-BE49-F238E27FC236}">
                <a16:creationId xmlns:a16="http://schemas.microsoft.com/office/drawing/2014/main" id="{A17906A6-19DD-A29F-11AE-A39FBBE0EE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839491" y="4035514"/>
            <a:ext cx="12192000" cy="3897423"/>
          </a:xfrm>
          <a:prstGeom prst="rect">
            <a:avLst/>
          </a:prstGeom>
        </p:spPr>
      </p:pic>
      <p:pic>
        <p:nvPicPr>
          <p:cNvPr id="12" name="Picture 11" descr="A picture containing web&#10;&#10;Description automatically generated">
            <a:extLst>
              <a:ext uri="{FF2B5EF4-FFF2-40B4-BE49-F238E27FC236}">
                <a16:creationId xmlns:a16="http://schemas.microsoft.com/office/drawing/2014/main" id="{73923567-D4EA-1C16-9627-87A05890F8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4480582" y="4004518"/>
            <a:ext cx="7366000" cy="358398"/>
          </a:xfrm>
          <a:prstGeom prst="rect">
            <a:avLst/>
          </a:prstGeom>
        </p:spPr>
        <p:txBody>
          <a:bodyPr lIns="144000" tIns="72000" rIns="144000" bIns="72000">
            <a:normAutofit/>
          </a:bodyPr>
          <a:lstStyle>
            <a:lvl1pPr marL="0" indent="0" algn="l">
              <a:buNone/>
              <a:defRPr sz="1400" b="0" i="1" baseline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 Light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Event, date, location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4480582" y="3620831"/>
            <a:ext cx="7366000" cy="358399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>
              <a:buNone/>
              <a:defRPr sz="1800" b="0" i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noProof="0"/>
              <a:t>Presenter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3C7205C-48D9-2F55-F5C4-407861D0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48" y="2490346"/>
            <a:ext cx="7366000" cy="933638"/>
          </a:xfrm>
        </p:spPr>
        <p:txBody>
          <a:bodyPr/>
          <a:lstStyle>
            <a:lvl1pPr>
              <a:defRPr b="1" i="0">
                <a:solidFill>
                  <a:srgbClr val="03406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DC024D-DCEF-D775-7CE2-6F24CD8D78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3651"/>
            <a:ext cx="4381081" cy="206066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514ACB-5E21-A02B-4A64-32DE0349041A}"/>
              </a:ext>
            </a:extLst>
          </p:cNvPr>
          <p:cNvCxnSpPr/>
          <p:nvPr userDrawn="1"/>
        </p:nvCxnSpPr>
        <p:spPr>
          <a:xfrm>
            <a:off x="4139921" y="2581575"/>
            <a:ext cx="0" cy="1781341"/>
          </a:xfrm>
          <a:prstGeom prst="line">
            <a:avLst/>
          </a:prstGeom>
          <a:ln w="38100">
            <a:solidFill>
              <a:srgbClr val="2523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67C9FC79-A822-BB65-6297-3D55FBF62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742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713942E-9C2A-DB48-8F8D-A55175E758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395007"/>
            <a:ext cx="10935160" cy="451735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056EA7-7A0F-7EB5-A39E-40E93C04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494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48E9C-6FD5-CF1A-7A71-B41AAEC62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1211284"/>
            <a:ext cx="11461750" cy="494504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Paragraph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3B6D-6F9C-5E37-3606-2F2AC7F7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84602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colum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8641" y="1205177"/>
            <a:ext cx="10935160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2600" b="1" i="0" baseline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0C43476-14D8-2848-A6D1-510B58E95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828800"/>
            <a:ext cx="10935160" cy="4300539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ED360D-6B09-4827-307D-1D5F5828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68383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paragraph +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521C936-89F0-5E42-9092-A65EFCD8AEF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224036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844DFF0-BAF3-0642-B5A8-25E2A0C7803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25386" y="1235034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152D44-0F34-81D0-5DEB-9D21B8F3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64168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Section Cover"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9000">
              <a:srgbClr val="065674"/>
            </a:gs>
            <a:gs pos="37000">
              <a:schemeClr val="accent1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32115" y="2601420"/>
            <a:ext cx="9927771" cy="1655160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  <p:pic>
        <p:nvPicPr>
          <p:cNvPr id="3" name="Picture 2" descr="A picture containing web&#10;&#10;Description automatically generated">
            <a:extLst>
              <a:ext uri="{FF2B5EF4-FFF2-40B4-BE49-F238E27FC236}">
                <a16:creationId xmlns:a16="http://schemas.microsoft.com/office/drawing/2014/main" id="{E949DBB8-0E56-392F-7D7F-93546C8C69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9762"/>
            <a:ext cx="12192000" cy="3897423"/>
          </a:xfrm>
          <a:prstGeom prst="rect">
            <a:avLst/>
          </a:prstGeom>
        </p:spPr>
      </p:pic>
      <p:pic>
        <p:nvPicPr>
          <p:cNvPr id="4" name="Picture 3" descr="A picture containing web&#10;&#10;Description automatically generated">
            <a:extLst>
              <a:ext uri="{FF2B5EF4-FFF2-40B4-BE49-F238E27FC236}">
                <a16:creationId xmlns:a16="http://schemas.microsoft.com/office/drawing/2014/main" id="{453007ED-D464-EA59-F0C6-AE99CD2887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422162-18B2-E43E-9A27-C49991767A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 contrast="-100000"/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914" y="282988"/>
            <a:ext cx="1285075" cy="37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435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2 columns + sub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9964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122120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8E04331-FCEB-FB47-A470-51C412A5F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779" y="1769424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793E5D3-2D56-294A-B7E0-0DAA2A31B6E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1769423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EE77E3-74BF-7B7C-1667-F0AF40EE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914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 SNS: chart 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D4FD-2D8A-6866-5C92-B4DAD458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8D912E56-D2B6-CF76-6F96-D2A9689F390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102214" y="2028566"/>
            <a:ext cx="9987572" cy="41814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5662899-80BE-5E6F-EF00-4D108F1B58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02214" y="1243933"/>
            <a:ext cx="9987571" cy="47433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49137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DE025C-EF07-E395-6B54-E7E2784294C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Segnaposto titolo 41">
            <a:extLst>
              <a:ext uri="{FF2B5EF4-FFF2-40B4-BE49-F238E27FC236}">
                <a16:creationId xmlns:a16="http://schemas.microsoft.com/office/drawing/2014/main" id="{E357EC00-5281-42E1-D49D-E801E7E0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A35930-1ACD-C5B5-EE28-6F66432B3A49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0E36928-9135-61C3-8F2B-39DC8FE2FF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44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image+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B8C534-E2C3-41A9-CDDC-3A0B782D18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9500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8AFF9-226E-8303-1EA5-B33A3091A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0308" y="2188640"/>
            <a:ext cx="4687503" cy="2480719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3B94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8029684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6G SNS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020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OPS: End slide">
    <p:bg>
      <p:bgPr>
        <a:gradFill flip="none" rotWithShape="1">
          <a:gsLst>
            <a:gs pos="8000">
              <a:srgbClr val="03406F"/>
            </a:gs>
            <a:gs pos="53000">
              <a:schemeClr val="bg1"/>
            </a:gs>
            <a:gs pos="93000">
              <a:srgbClr val="66BFD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web&#10;&#10;Description automatically generated">
            <a:extLst>
              <a:ext uri="{FF2B5EF4-FFF2-40B4-BE49-F238E27FC236}">
                <a16:creationId xmlns:a16="http://schemas.microsoft.com/office/drawing/2014/main" id="{8078104A-8BF8-8F80-C687-53A710E51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pic>
        <p:nvPicPr>
          <p:cNvPr id="17" name="Picture 16" descr="A picture containing web&#10;&#10;Description automatically generated">
            <a:extLst>
              <a:ext uri="{FF2B5EF4-FFF2-40B4-BE49-F238E27FC236}">
                <a16:creationId xmlns:a16="http://schemas.microsoft.com/office/drawing/2014/main" id="{C0A7871A-D45C-C3E1-9740-1C4BB21E2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1" y="3292516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i="0" kern="1200" cap="all" baseline="0" dirty="0">
                <a:solidFill>
                  <a:srgbClr val="03406F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THANK YOU FOR YOUR Attention</a:t>
            </a:r>
          </a:p>
        </p:txBody>
      </p:sp>
      <p:pic>
        <p:nvPicPr>
          <p:cNvPr id="8" name="Google Shape;235;p23">
            <a:extLst>
              <a:ext uri="{FF2B5EF4-FFF2-40B4-BE49-F238E27FC236}">
                <a16:creationId xmlns:a16="http://schemas.microsoft.com/office/drawing/2014/main" id="{7A5C9F39-6303-23E8-683E-346B3E52D7B6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884" y="4990192"/>
            <a:ext cx="549134" cy="549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6;p23">
            <a:extLst>
              <a:ext uri="{FF2B5EF4-FFF2-40B4-BE49-F238E27FC236}">
                <a16:creationId xmlns:a16="http://schemas.microsoft.com/office/drawing/2014/main" id="{655BBBA7-C981-7BF5-6760-F5E1DEE28B7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876091" y="4938987"/>
            <a:ext cx="651544" cy="65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7;p23">
            <a:extLst>
              <a:ext uri="{FF2B5EF4-FFF2-40B4-BE49-F238E27FC236}">
                <a16:creationId xmlns:a16="http://schemas.microsoft.com/office/drawing/2014/main" id="{DB9BA48C-8083-2559-2008-2984C56CBE37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1433" y="4944012"/>
            <a:ext cx="549134" cy="5491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26CF97AF-A2CE-1E2C-AE57-DDE95E9306DD}"/>
              </a:ext>
            </a:extLst>
          </p:cNvPr>
          <p:cNvSpPr txBox="1"/>
          <p:nvPr userDrawn="1"/>
        </p:nvSpPr>
        <p:spPr>
          <a:xfrm>
            <a:off x="3159051" y="1730071"/>
            <a:ext cx="5772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 Networks and Services Joint Undertaking</a:t>
            </a:r>
          </a:p>
        </p:txBody>
      </p:sp>
      <p:pic>
        <p:nvPicPr>
          <p:cNvPr id="19" name="Picture 18" descr="A picture containing icon&#10;&#10;Description automatically generated">
            <a:extLst>
              <a:ext uri="{FF2B5EF4-FFF2-40B4-BE49-F238E27FC236}">
                <a16:creationId xmlns:a16="http://schemas.microsoft.com/office/drawing/2014/main" id="{097F8E32-8EFA-A7DC-D622-54C29EFCEC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sp>
        <p:nvSpPr>
          <p:cNvPr id="21" name="ZoneTexte 2">
            <a:extLst>
              <a:ext uri="{FF2B5EF4-FFF2-40B4-BE49-F238E27FC236}">
                <a16:creationId xmlns:a16="http://schemas.microsoft.com/office/drawing/2014/main" id="{0BC728B9-054E-126C-D465-165C7CACCC3A}"/>
              </a:ext>
            </a:extLst>
          </p:cNvPr>
          <p:cNvSpPr txBox="1"/>
          <p:nvPr userDrawn="1"/>
        </p:nvSpPr>
        <p:spPr>
          <a:xfrm>
            <a:off x="3404260" y="5672548"/>
            <a:ext cx="53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none" spc="300" baseline="0" noProof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smart-</a:t>
            </a:r>
            <a:r>
              <a:rPr lang="en-GB" sz="2800" b="0" i="0" kern="1200" cap="none" spc="300" baseline="0" noProof="0" dirty="0" err="1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networks.europa.eu</a:t>
            </a:r>
            <a:endParaRPr lang="en-GB" sz="2800" b="0" i="0" kern="1200" cap="none" spc="300" baseline="0" noProof="0" dirty="0">
              <a:solidFill>
                <a:schemeClr val="bg1"/>
              </a:solidFill>
              <a:latin typeface="Calibri" panose="020F0502020204030204" pitchFamily="34" charset="0"/>
              <a:ea typeface="Oswald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35623-4C0B-1EDB-044C-3FA8F5B080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006" y="6091054"/>
            <a:ext cx="1277994" cy="772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E3F76F-599B-717B-B73E-06BC0D79BE9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68" y="-4650"/>
            <a:ext cx="4888664" cy="23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335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55F1251-416A-0F79-5A2A-9C1C51712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2735" y="6166330"/>
            <a:ext cx="823965" cy="498090"/>
          </a:xfrm>
          <a:prstGeom prst="rect">
            <a:avLst/>
          </a:prstGeom>
        </p:spPr>
      </p:pic>
      <p:pic>
        <p:nvPicPr>
          <p:cNvPr id="20" name="Picture 19" descr="A picture containing web&#10;&#10;Description automatically generated">
            <a:extLst>
              <a:ext uri="{FF2B5EF4-FFF2-40B4-BE49-F238E27FC236}">
                <a16:creationId xmlns:a16="http://schemas.microsoft.com/office/drawing/2014/main" id="{A17906A6-19DD-A29F-11AE-A39FBBE0EE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839491" y="4035514"/>
            <a:ext cx="12192000" cy="3897423"/>
          </a:xfrm>
          <a:prstGeom prst="rect">
            <a:avLst/>
          </a:prstGeom>
        </p:spPr>
      </p:pic>
      <p:pic>
        <p:nvPicPr>
          <p:cNvPr id="12" name="Picture 11" descr="A picture containing web&#10;&#10;Description automatically generated">
            <a:extLst>
              <a:ext uri="{FF2B5EF4-FFF2-40B4-BE49-F238E27FC236}">
                <a16:creationId xmlns:a16="http://schemas.microsoft.com/office/drawing/2014/main" id="{73923567-D4EA-1C16-9627-87A05890F8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4480582" y="4004518"/>
            <a:ext cx="7366000" cy="358398"/>
          </a:xfrm>
          <a:prstGeom prst="rect">
            <a:avLst/>
          </a:prstGeom>
        </p:spPr>
        <p:txBody>
          <a:bodyPr lIns="144000" tIns="72000" rIns="144000" bIns="72000">
            <a:normAutofit/>
          </a:bodyPr>
          <a:lstStyle>
            <a:lvl1pPr marL="0" indent="0" algn="l">
              <a:buNone/>
              <a:defRPr sz="1400" b="0" i="1" baseline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 Light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Event, date, location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 hasCustomPrompt="1"/>
          </p:nvPr>
        </p:nvSpPr>
        <p:spPr>
          <a:xfrm>
            <a:off x="4480582" y="3620831"/>
            <a:ext cx="7366000" cy="358399"/>
          </a:xfrm>
          <a:prstGeom prst="rect">
            <a:avLst/>
          </a:prstGeom>
          <a:noFill/>
          <a:effectLst>
            <a:softEdge rad="88900"/>
          </a:effectLst>
        </p:spPr>
        <p:txBody>
          <a:bodyPr lIns="144000" tIns="72000" rIns="144000" bIns="72000"/>
          <a:lstStyle>
            <a:lvl1pPr marL="0" indent="0" algn="l">
              <a:buNone/>
              <a:defRPr sz="1800" b="0" i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noProof="0"/>
              <a:t>Presenter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3C7205C-48D9-2F55-F5C4-407861D0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48" y="2490346"/>
            <a:ext cx="7366000" cy="933638"/>
          </a:xfrm>
        </p:spPr>
        <p:txBody>
          <a:bodyPr/>
          <a:lstStyle>
            <a:lvl1pPr>
              <a:defRPr b="1" i="0">
                <a:solidFill>
                  <a:srgbClr val="03406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DC024D-DCEF-D775-7CE2-6F24CD8D78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3651"/>
            <a:ext cx="4381081" cy="206066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514ACB-5E21-A02B-4A64-32DE0349041A}"/>
              </a:ext>
            </a:extLst>
          </p:cNvPr>
          <p:cNvCxnSpPr/>
          <p:nvPr userDrawn="1"/>
        </p:nvCxnSpPr>
        <p:spPr>
          <a:xfrm>
            <a:off x="4139921" y="2581575"/>
            <a:ext cx="0" cy="1781341"/>
          </a:xfrm>
          <a:prstGeom prst="line">
            <a:avLst/>
          </a:prstGeom>
          <a:ln w="38100">
            <a:solidFill>
              <a:srgbClr val="2523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picture containing icon&#10;&#10;Description automatically generated">
            <a:extLst>
              <a:ext uri="{FF2B5EF4-FFF2-40B4-BE49-F238E27FC236}">
                <a16:creationId xmlns:a16="http://schemas.microsoft.com/office/drawing/2014/main" id="{67C9FC79-A822-BB65-6297-3D55FBF62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781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713942E-9C2A-DB48-8F8D-A55175E758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395007"/>
            <a:ext cx="10935160" cy="451735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056EA7-7A0F-7EB5-A39E-40E93C04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814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48E9C-6FD5-CF1A-7A71-B41AAEC62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1211284"/>
            <a:ext cx="11461750" cy="494504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Paragraph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D3B6D-6F9C-5E37-3606-2F2AC7F7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4918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colum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8641" y="1205177"/>
            <a:ext cx="10935160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2600" b="1" i="0" baseline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0C43476-14D8-2848-A6D1-510B58E95A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828800"/>
            <a:ext cx="10935160" cy="4300539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ED360D-6B09-4827-307D-1D5F5828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6420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1 paragraph + 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521C936-89F0-5E42-9092-A65EFCD8AEF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641" y="1224036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844DFF0-BAF3-0642-B5A8-25E2A0C7803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25386" y="1235034"/>
            <a:ext cx="5225283" cy="4905303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/>
              <a:t>1st level bullet</a:t>
            </a:r>
          </a:p>
          <a:p>
            <a:pPr lvl="1"/>
            <a:r>
              <a:rPr lang="en-GB" noProof="0"/>
              <a:t>2nd level</a:t>
            </a:r>
          </a:p>
          <a:p>
            <a:pPr lvl="2"/>
            <a:r>
              <a:rPr lang="en-GB" noProof="0"/>
              <a:t>3rd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152D44-0F34-81D0-5DEB-9D21B8F3A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78080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: Section Cover"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9000">
              <a:srgbClr val="065674"/>
            </a:gs>
            <a:gs pos="37000">
              <a:schemeClr val="accent1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132115" y="2601420"/>
            <a:ext cx="9927771" cy="1655160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  <p:pic>
        <p:nvPicPr>
          <p:cNvPr id="3" name="Picture 2" descr="A picture containing web&#10;&#10;Description automatically generated">
            <a:extLst>
              <a:ext uri="{FF2B5EF4-FFF2-40B4-BE49-F238E27FC236}">
                <a16:creationId xmlns:a16="http://schemas.microsoft.com/office/drawing/2014/main" id="{E949DBB8-0E56-392F-7D7F-93546C8C69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9762"/>
            <a:ext cx="12192000" cy="3897423"/>
          </a:xfrm>
          <a:prstGeom prst="rect">
            <a:avLst/>
          </a:prstGeom>
        </p:spPr>
      </p:pic>
      <p:pic>
        <p:nvPicPr>
          <p:cNvPr id="4" name="Picture 3" descr="A picture containing web&#10;&#10;Description automatically generated">
            <a:extLst>
              <a:ext uri="{FF2B5EF4-FFF2-40B4-BE49-F238E27FC236}">
                <a16:creationId xmlns:a16="http://schemas.microsoft.com/office/drawing/2014/main" id="{453007ED-D464-EA59-F0C6-AE99CD2887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422162-18B2-E43E-9A27-C49991767A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 contrast="-100000"/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914" y="282988"/>
            <a:ext cx="1285075" cy="37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94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SNS: 2 columns + sub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19964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77B9C4F-99D3-D349-B47F-25293EA7C8D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122120" y="1188319"/>
            <a:ext cx="5361307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8E04331-FCEB-FB47-A470-51C412A5F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4779" y="1769424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6793E5D3-2D56-294A-B7E0-0DAA2A31B6E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22121" y="1769423"/>
            <a:ext cx="5361307" cy="4359915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600"/>
              </a:spcBef>
              <a:buClr>
                <a:srgbClr val="2DADE0"/>
              </a:buClr>
              <a:buFont typeface="Arial" panose="020B0604020202020204" pitchFamily="34" charset="0"/>
              <a:buChar char="•"/>
              <a:tabLst/>
              <a:defRPr sz="2400" b="0" i="0" baseline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1pPr>
            <a:lvl2pPr marL="719138" indent="-190500">
              <a:spcBef>
                <a:spcPts val="1700"/>
              </a:spcBef>
              <a:buClr>
                <a:srgbClr val="2DADE0"/>
              </a:buClr>
              <a:buSzPct val="125000"/>
              <a:buFont typeface="Police système"/>
              <a:buChar char="-"/>
              <a:tabLst>
                <a:tab pos="708025" algn="l"/>
              </a:tabLst>
              <a:defRPr lang="fr-FR" sz="2000" b="0" i="0" kern="1200" baseline="0" dirty="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700"/>
              </a:spcBef>
              <a:buClr>
                <a:srgbClr val="2DADE0"/>
              </a:buClr>
              <a:buFont typeface="Wingdings" pitchFamily="2" charset="2"/>
              <a:buChar char="§"/>
              <a:defRPr sz="1800">
                <a:solidFill>
                  <a:schemeClr val="accent6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1st level bullet</a:t>
            </a:r>
          </a:p>
          <a:p>
            <a:pPr lvl="1"/>
            <a:r>
              <a:rPr lang="en-GB" noProof="0" dirty="0"/>
              <a:t>2nd level</a:t>
            </a:r>
          </a:p>
          <a:p>
            <a:pPr lvl="2"/>
            <a:r>
              <a:rPr lang="en-GB" noProof="0" dirty="0"/>
              <a:t>3rd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EE77E3-74BF-7B7C-1667-F0AF40EE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620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G SNS: chart graphi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D4FD-2D8A-6866-5C92-B4DAD458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8D912E56-D2B6-CF76-6F96-D2A9689F390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102214" y="2028566"/>
            <a:ext cx="9987572" cy="41814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5662899-80BE-5E6F-EF00-4D108F1B58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02214" y="1243933"/>
            <a:ext cx="9987571" cy="47433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lang="fr-FR" sz="2600" b="1" i="0" kern="1200" baseline="0" dirty="0">
                <a:solidFill>
                  <a:srgbClr val="3B94D1"/>
                </a:solidFill>
                <a:latin typeface="Calibri" panose="020F0502020204030204" pitchFamily="34" charset="0"/>
                <a:ea typeface="Open Sans" charset="0"/>
                <a:cs typeface="Calibri" panose="020F0502020204030204" pitchFamily="34" charset="0"/>
              </a:defRPr>
            </a:lvl1pPr>
            <a:lvl2pPr marL="977900" indent="-449263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GB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0344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DE025C-EF07-E395-6B54-E7E2784294C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Segnaposto titolo 41">
            <a:extLst>
              <a:ext uri="{FF2B5EF4-FFF2-40B4-BE49-F238E27FC236}">
                <a16:creationId xmlns:a16="http://schemas.microsoft.com/office/drawing/2014/main" id="{E357EC00-5281-42E1-D49D-E801E7E0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A35930-1ACD-C5B5-EE28-6F66432B3A49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0E36928-9135-61C3-8F2B-39DC8FE2FF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53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 SNS: image+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3B8C534-E2C3-41A9-CDDC-3A0B782D18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95007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8AFF9-226E-8303-1EA5-B33A3091A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0308" y="2188640"/>
            <a:ext cx="4687503" cy="2480719"/>
          </a:xfrm>
          <a:prstGeom prst="rect">
            <a:avLst/>
          </a:prstGeom>
          <a:noFill/>
          <a:ln>
            <a:noFill/>
          </a:ln>
        </p:spPr>
        <p:txBody>
          <a:bodyPr rIns="396000" bIns="7200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defRPr sz="3200" b="1" i="0" cap="none" baseline="0">
                <a:solidFill>
                  <a:srgbClr val="3B94D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1515351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6G SNS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3949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GSNSOPS: End slide">
    <p:bg>
      <p:bgPr>
        <a:gradFill flip="none" rotWithShape="1">
          <a:gsLst>
            <a:gs pos="8000">
              <a:srgbClr val="03406F"/>
            </a:gs>
            <a:gs pos="53000">
              <a:schemeClr val="bg1"/>
            </a:gs>
            <a:gs pos="93000">
              <a:srgbClr val="66BFD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web&#10;&#10;Description automatically generated">
            <a:extLst>
              <a:ext uri="{FF2B5EF4-FFF2-40B4-BE49-F238E27FC236}">
                <a16:creationId xmlns:a16="http://schemas.microsoft.com/office/drawing/2014/main" id="{8078104A-8BF8-8F80-C687-53A710E51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29387"/>
            <a:ext cx="12192000" cy="3897423"/>
          </a:xfrm>
          <a:prstGeom prst="rect">
            <a:avLst/>
          </a:prstGeom>
        </p:spPr>
      </p:pic>
      <p:pic>
        <p:nvPicPr>
          <p:cNvPr id="17" name="Picture 16" descr="A picture containing web&#10;&#10;Description automatically generated">
            <a:extLst>
              <a:ext uri="{FF2B5EF4-FFF2-40B4-BE49-F238E27FC236}">
                <a16:creationId xmlns:a16="http://schemas.microsoft.com/office/drawing/2014/main" id="{C0A7871A-D45C-C3E1-9740-1C4BB21E2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4047389"/>
            <a:ext cx="12192000" cy="3897423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1" y="3292516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i="0" kern="1200" cap="all" baseline="0" dirty="0">
                <a:solidFill>
                  <a:srgbClr val="03406F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THANK YOU FOR YOUR Attention</a:t>
            </a:r>
          </a:p>
        </p:txBody>
      </p:sp>
      <p:pic>
        <p:nvPicPr>
          <p:cNvPr id="8" name="Google Shape;235;p23">
            <a:extLst>
              <a:ext uri="{FF2B5EF4-FFF2-40B4-BE49-F238E27FC236}">
                <a16:creationId xmlns:a16="http://schemas.microsoft.com/office/drawing/2014/main" id="{7A5C9F39-6303-23E8-683E-346B3E52D7B6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884" y="4990192"/>
            <a:ext cx="549134" cy="549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6;p23">
            <a:extLst>
              <a:ext uri="{FF2B5EF4-FFF2-40B4-BE49-F238E27FC236}">
                <a16:creationId xmlns:a16="http://schemas.microsoft.com/office/drawing/2014/main" id="{655BBBA7-C981-7BF5-6760-F5E1DEE28B7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876091" y="4938987"/>
            <a:ext cx="651544" cy="651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7;p23">
            <a:extLst>
              <a:ext uri="{FF2B5EF4-FFF2-40B4-BE49-F238E27FC236}">
                <a16:creationId xmlns:a16="http://schemas.microsoft.com/office/drawing/2014/main" id="{DB9BA48C-8083-2559-2008-2984C56CBE37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1433" y="4944012"/>
            <a:ext cx="549134" cy="5491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2">
            <a:extLst>
              <a:ext uri="{FF2B5EF4-FFF2-40B4-BE49-F238E27FC236}">
                <a16:creationId xmlns:a16="http://schemas.microsoft.com/office/drawing/2014/main" id="{26CF97AF-A2CE-1E2C-AE57-DDE95E9306DD}"/>
              </a:ext>
            </a:extLst>
          </p:cNvPr>
          <p:cNvSpPr txBox="1"/>
          <p:nvPr userDrawn="1"/>
        </p:nvSpPr>
        <p:spPr>
          <a:xfrm>
            <a:off x="3159051" y="1730071"/>
            <a:ext cx="5772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 Networks and Services Joint Undertaking</a:t>
            </a:r>
          </a:p>
        </p:txBody>
      </p:sp>
      <p:pic>
        <p:nvPicPr>
          <p:cNvPr id="19" name="Picture 18" descr="A picture containing icon&#10;&#10;Description automatically generated">
            <a:extLst>
              <a:ext uri="{FF2B5EF4-FFF2-40B4-BE49-F238E27FC236}">
                <a16:creationId xmlns:a16="http://schemas.microsoft.com/office/drawing/2014/main" id="{097F8E32-8EFA-A7DC-D622-54C29EFCEC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sp>
        <p:nvSpPr>
          <p:cNvPr id="21" name="ZoneTexte 2">
            <a:extLst>
              <a:ext uri="{FF2B5EF4-FFF2-40B4-BE49-F238E27FC236}">
                <a16:creationId xmlns:a16="http://schemas.microsoft.com/office/drawing/2014/main" id="{0BC728B9-054E-126C-D465-165C7CACCC3A}"/>
              </a:ext>
            </a:extLst>
          </p:cNvPr>
          <p:cNvSpPr txBox="1"/>
          <p:nvPr userDrawn="1"/>
        </p:nvSpPr>
        <p:spPr>
          <a:xfrm>
            <a:off x="3404260" y="5672548"/>
            <a:ext cx="53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0" i="0" kern="1200" cap="none" spc="300" baseline="0" noProof="0" dirty="0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smart-</a:t>
            </a:r>
            <a:r>
              <a:rPr lang="en-GB" sz="2800" b="0" i="0" kern="1200" cap="none" spc="300" baseline="0" noProof="0" dirty="0" err="1">
                <a:solidFill>
                  <a:schemeClr val="bg1"/>
                </a:solidFill>
                <a:latin typeface="Calibri" panose="020F0502020204030204" pitchFamily="34" charset="0"/>
                <a:ea typeface="Oswald" charset="0"/>
                <a:cs typeface="Calibri" panose="020F0502020204030204" pitchFamily="34" charset="0"/>
              </a:rPr>
              <a:t>networks.europa.eu</a:t>
            </a:r>
            <a:endParaRPr lang="en-GB" sz="2800" b="0" i="0" kern="1200" cap="none" spc="300" baseline="0" noProof="0" dirty="0">
              <a:solidFill>
                <a:schemeClr val="bg1"/>
              </a:solidFill>
              <a:latin typeface="Calibri" panose="020F0502020204030204" pitchFamily="34" charset="0"/>
              <a:ea typeface="Oswald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35623-4C0B-1EDB-044C-3FA8F5B080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006" y="6091054"/>
            <a:ext cx="1277994" cy="772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E3F76F-599B-717B-B73E-06BC0D79BE9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1668" y="-4650"/>
            <a:ext cx="4888664" cy="23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2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 userDrawn="1"/>
        </p:nvSpPr>
        <p:spPr>
          <a:xfrm>
            <a:off x="1583500" y="19238"/>
            <a:ext cx="10363200" cy="10334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4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28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3" r:id="rId2"/>
    <p:sldLayoutId id="2147483734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09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3D8EF"/>
            </a:gs>
            <a:gs pos="51000">
              <a:schemeClr val="bg1"/>
            </a:gs>
            <a:gs pos="100000">
              <a:srgbClr val="D5DCD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59525-D9A3-6F0B-EC03-B0E42FD731B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0E6DF5-F1E8-36D2-F155-3AD16716FC95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FE69B5CC-0654-8FFA-6E8F-7799EE21CC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pic>
        <p:nvPicPr>
          <p:cNvPr id="14" name="Picture 13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C36DD3D-2637-F76C-83EE-175B819D03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4" y="6232813"/>
            <a:ext cx="823965" cy="4980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7A1630-A701-B311-8F2B-7D6FDB0EA151}"/>
              </a:ext>
            </a:extLst>
          </p:cNvPr>
          <p:cNvSpPr txBox="1">
            <a:spLocks/>
          </p:cNvSpPr>
          <p:nvPr userDrawn="1"/>
        </p:nvSpPr>
        <p:spPr>
          <a:xfrm flipH="1">
            <a:off x="10199077" y="6443584"/>
            <a:ext cx="1856289" cy="3641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r">
              <a:buFont typeface="Arial" panose="020B0604020202020204" pitchFamily="34" charset="0"/>
              <a:buNone/>
              <a:tabLst/>
            </a:pPr>
            <a:r>
              <a:rPr lang="de-CH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7/10//2026</a:t>
            </a:r>
            <a:r>
              <a:rPr lang="en-US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|    </a:t>
            </a:r>
            <a:fld id="{F8EC7922-9EE4-FF45-83CF-9B5E66E972DD}" type="slidenum">
              <a:rPr lang="en-IE" sz="1000" kern="1200" smtClean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3175" indent="0" algn="r">
                <a:buFont typeface="Arial" panose="020B0604020202020204" pitchFamily="34" charset="0"/>
                <a:buNone/>
                <a:tabLst/>
              </a:pPr>
              <a:t>‹#›</a:t>
            </a:fld>
            <a:endParaRPr lang="en-IE" sz="1000" kern="1200" dirty="0">
              <a:solidFill>
                <a:srgbClr val="3B94D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0D8D0-4A33-36C8-1167-0192B069696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4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sldNum="0" hdr="0" ftr="0"/>
  <p:txStyles>
    <p:titleStyle>
      <a:lvl1pPr marL="88900" indent="0" algn="l" defTabSz="914400" rtl="0" eaLnBrk="1" latinLnBrk="0" hangingPunct="1">
        <a:lnSpc>
          <a:spcPct val="150000"/>
        </a:lnSpc>
        <a:spcBef>
          <a:spcPct val="0"/>
        </a:spcBef>
        <a:buNone/>
        <a:tabLst/>
        <a:defRPr sz="2800" b="0" i="0" kern="1200" cap="none" baseline="0">
          <a:solidFill>
            <a:schemeClr val="bg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2"/>
            </a:gs>
            <a:gs pos="51000">
              <a:schemeClr val="bg1"/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10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3D8EF"/>
            </a:gs>
            <a:gs pos="51000">
              <a:schemeClr val="bg1"/>
            </a:gs>
            <a:gs pos="100000">
              <a:srgbClr val="D5DCD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59525-D9A3-6F0B-EC03-B0E42FD731B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0E6DF5-F1E8-36D2-F155-3AD16716FC95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FE69B5CC-0654-8FFA-6E8F-7799EE21CC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pic>
        <p:nvPicPr>
          <p:cNvPr id="14" name="Picture 13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C36DD3D-2637-F76C-83EE-175B819D03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4" y="6232813"/>
            <a:ext cx="823965" cy="4980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7A1630-A701-B311-8F2B-7D6FDB0EA151}"/>
              </a:ext>
            </a:extLst>
          </p:cNvPr>
          <p:cNvSpPr txBox="1">
            <a:spLocks/>
          </p:cNvSpPr>
          <p:nvPr userDrawn="1"/>
        </p:nvSpPr>
        <p:spPr>
          <a:xfrm flipH="1">
            <a:off x="10199077" y="6443584"/>
            <a:ext cx="1856289" cy="3641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r">
              <a:buFont typeface="Arial" panose="020B0604020202020204" pitchFamily="34" charset="0"/>
              <a:buNone/>
              <a:tabLst/>
            </a:pPr>
            <a:r>
              <a:rPr lang="de-CH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7/10/2026</a:t>
            </a:r>
            <a:r>
              <a:rPr lang="en-US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|    </a:t>
            </a:r>
            <a:fld id="{F8EC7922-9EE4-FF45-83CF-9B5E66E972DD}" type="slidenum">
              <a:rPr lang="en-IE" sz="1000" kern="1200" smtClean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3175" indent="0" algn="r">
                <a:buFont typeface="Arial" panose="020B0604020202020204" pitchFamily="34" charset="0"/>
                <a:buNone/>
                <a:tabLst/>
              </a:pPr>
              <a:t>‹#›</a:t>
            </a:fld>
            <a:endParaRPr lang="en-IE" sz="1000" kern="1200" dirty="0">
              <a:solidFill>
                <a:srgbClr val="3B94D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0D8D0-4A33-36C8-1167-0192B069696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hf sldNum="0" hdr="0" ftr="0"/>
  <p:txStyles>
    <p:titleStyle>
      <a:lvl1pPr marL="88900" indent="0" algn="l" defTabSz="914400" rtl="0" eaLnBrk="1" latinLnBrk="0" hangingPunct="1">
        <a:lnSpc>
          <a:spcPct val="150000"/>
        </a:lnSpc>
        <a:spcBef>
          <a:spcPct val="0"/>
        </a:spcBef>
        <a:buNone/>
        <a:tabLst/>
        <a:defRPr sz="2800" b="0" i="0" kern="1200" cap="none" baseline="0">
          <a:solidFill>
            <a:schemeClr val="bg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3D8EF"/>
            </a:gs>
            <a:gs pos="51000">
              <a:schemeClr val="bg1"/>
            </a:gs>
            <a:gs pos="100000">
              <a:srgbClr val="D5DCD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59525-D9A3-6F0B-EC03-B0E42FD731BF}"/>
              </a:ext>
            </a:extLst>
          </p:cNvPr>
          <p:cNvSpPr/>
          <p:nvPr userDrawn="1"/>
        </p:nvSpPr>
        <p:spPr>
          <a:xfrm>
            <a:off x="0" y="0"/>
            <a:ext cx="12192000" cy="933638"/>
          </a:xfrm>
          <a:prstGeom prst="rect">
            <a:avLst/>
          </a:prstGeom>
          <a:solidFill>
            <a:srgbClr val="034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Segnaposto titolo 41"/>
          <p:cNvSpPr>
            <a:spLocks noGrp="1"/>
          </p:cNvSpPr>
          <p:nvPr>
            <p:ph type="title"/>
          </p:nvPr>
        </p:nvSpPr>
        <p:spPr>
          <a:xfrm>
            <a:off x="2793442" y="1"/>
            <a:ext cx="9153258" cy="933637"/>
          </a:xfrm>
          <a:prstGeom prst="rect">
            <a:avLst/>
          </a:prstGeom>
          <a:noFill/>
        </p:spPr>
        <p:txBody>
          <a:bodyPr vert="horz" lIns="108000" tIns="45720" rIns="91440" bIns="45720" rtlCol="0" anchor="ctr">
            <a:noAutofit/>
          </a:bodyPr>
          <a:lstStyle/>
          <a:p>
            <a:r>
              <a:rPr lang="en-GB" noProof="0" dirty="0"/>
              <a:t>Slide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0E6DF5-F1E8-36D2-F155-3AD16716FC95}"/>
              </a:ext>
            </a:extLst>
          </p:cNvPr>
          <p:cNvCxnSpPr/>
          <p:nvPr userDrawn="1"/>
        </p:nvCxnSpPr>
        <p:spPr>
          <a:xfrm>
            <a:off x="2582426" y="130628"/>
            <a:ext cx="0" cy="65555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FE69B5CC-0654-8FFA-6E8F-7799EE21CC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00" y="6289770"/>
            <a:ext cx="546100" cy="374650"/>
          </a:xfrm>
          <a:prstGeom prst="rect">
            <a:avLst/>
          </a:prstGeom>
        </p:spPr>
      </p:pic>
      <p:pic>
        <p:nvPicPr>
          <p:cNvPr id="14" name="Picture 13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BC36DD3D-2637-F76C-83EE-175B819D03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4" y="6232813"/>
            <a:ext cx="823965" cy="4980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17A1630-A701-B311-8F2B-7D6FDB0EA151}"/>
              </a:ext>
            </a:extLst>
          </p:cNvPr>
          <p:cNvSpPr txBox="1">
            <a:spLocks/>
          </p:cNvSpPr>
          <p:nvPr userDrawn="1"/>
        </p:nvSpPr>
        <p:spPr>
          <a:xfrm flipH="1">
            <a:off x="10199077" y="6443584"/>
            <a:ext cx="1856289" cy="3641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r">
              <a:buFont typeface="Arial" panose="020B0604020202020204" pitchFamily="34" charset="0"/>
              <a:buNone/>
              <a:tabLst/>
            </a:pPr>
            <a:r>
              <a:rPr lang="de-CH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7/10/2026</a:t>
            </a:r>
            <a:r>
              <a:rPr lang="en-US" sz="1000" kern="1200" dirty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|    </a:t>
            </a:r>
            <a:fld id="{F8EC7922-9EE4-FF45-83CF-9B5E66E972DD}" type="slidenum">
              <a:rPr lang="en-IE" sz="1000" kern="1200" smtClean="0">
                <a:solidFill>
                  <a:srgbClr val="3B94D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3175" indent="0" algn="r">
                <a:buFont typeface="Arial" panose="020B0604020202020204" pitchFamily="34" charset="0"/>
                <a:buNone/>
                <a:tabLst/>
              </a:pPr>
              <a:t>‹#›</a:t>
            </a:fld>
            <a:endParaRPr lang="en-IE" sz="1000" kern="1200" dirty="0">
              <a:solidFill>
                <a:srgbClr val="3B94D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20D8D0-4A33-36C8-1167-0192B069696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39" y="-190826"/>
            <a:ext cx="2794673" cy="13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9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hf sldNum="0" hdr="0" ftr="0"/>
  <p:txStyles>
    <p:titleStyle>
      <a:lvl1pPr marL="88900" indent="0" algn="l" defTabSz="914400" rtl="0" eaLnBrk="1" latinLnBrk="0" hangingPunct="1">
        <a:lnSpc>
          <a:spcPct val="150000"/>
        </a:lnSpc>
        <a:spcBef>
          <a:spcPct val="0"/>
        </a:spcBef>
        <a:buNone/>
        <a:tabLst/>
        <a:defRPr sz="2800" b="0" i="0" kern="1200" cap="none" baseline="0">
          <a:solidFill>
            <a:schemeClr val="bg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F26B43"/>
          </p15:clr>
        </p15:guide>
        <p15:guide id="2" orient="horz" pos="38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Relationship Id="rId5" Type="http://schemas.openxmlformats.org/officeDocument/2006/relationships/hyperlink" Target="https://www.europarl.europa.eu/RegData/etudes/STUD/2021/697184/EPRS_STU(2021)697184_EN.pdf" TargetMode="Externa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87654D-7947-2906-5BA3-04850B3F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9" y="2478029"/>
            <a:ext cx="7366000" cy="125239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GB" cap="none" dirty="0"/>
            </a:br>
            <a:r>
              <a:rPr lang="en-GB" cap="none" dirty="0"/>
              <a:t>SNS JU NTN Activities and Portfolio</a:t>
            </a:r>
            <a:br>
              <a:rPr lang="fr-FR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400" cap="none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DEDA5-ADB1-2B44-968E-137485BC93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3446" y="2960031"/>
            <a:ext cx="7366000" cy="135907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sz="2000" b="1" dirty="0">
                <a:solidFill>
                  <a:srgbClr val="03406F"/>
                </a:solidFill>
                <a:ea typeface="+mj-ea"/>
              </a:rPr>
              <a:t>Smart Networks and Services Joint Undertaking</a:t>
            </a:r>
          </a:p>
          <a:p>
            <a:pPr>
              <a:spcBef>
                <a:spcPts val="600"/>
              </a:spcBef>
            </a:pPr>
            <a:r>
              <a:rPr lang="pt-BR" b="1" dirty="0">
                <a:solidFill>
                  <a:srgbClr val="03406F"/>
                </a:solidFill>
                <a:ea typeface="+mj-ea"/>
              </a:rPr>
              <a:t>Oana Radu, Programme Officer, SNS JU</a:t>
            </a:r>
            <a:endParaRPr lang="en-GB" b="1" dirty="0">
              <a:solidFill>
                <a:srgbClr val="03406F"/>
              </a:solidFill>
              <a:ea typeface="+mj-ea"/>
            </a:endParaRPr>
          </a:p>
          <a:p>
            <a:pPr>
              <a:spcBef>
                <a:spcPts val="600"/>
              </a:spcBef>
            </a:pPr>
            <a:r>
              <a:rPr lang="en-GB" sz="1600">
                <a:solidFill>
                  <a:srgbClr val="03406F"/>
                </a:solidFill>
                <a:ea typeface="+mj-ea"/>
              </a:rPr>
              <a:t>Online Presentation </a:t>
            </a:r>
            <a:r>
              <a:rPr lang="en-GB" sz="1600" dirty="0">
                <a:solidFill>
                  <a:srgbClr val="03406F"/>
                </a:solidFill>
                <a:ea typeface="+mj-ea"/>
              </a:rPr>
              <a:t>at the </a:t>
            </a:r>
            <a:r>
              <a:rPr lang="en-GB" sz="1600" dirty="0" err="1">
                <a:solidFill>
                  <a:srgbClr val="03406F"/>
                </a:solidFill>
                <a:ea typeface="+mj-ea"/>
              </a:rPr>
              <a:t>S5LECT</a:t>
            </a:r>
            <a:r>
              <a:rPr lang="en-GB" sz="1600" dirty="0">
                <a:solidFill>
                  <a:srgbClr val="03406F"/>
                </a:solidFill>
                <a:ea typeface="+mj-ea"/>
              </a:rPr>
              <a:t> final event</a:t>
            </a:r>
          </a:p>
          <a:p>
            <a:pPr>
              <a:spcBef>
                <a:spcPts val="600"/>
              </a:spcBef>
            </a:pPr>
            <a:r>
              <a:rPr lang="en-GB" sz="1600" dirty="0" err="1">
                <a:solidFill>
                  <a:srgbClr val="03406F"/>
                </a:solidFill>
                <a:ea typeface="+mj-ea"/>
              </a:rPr>
              <a:t>Velizy</a:t>
            </a:r>
            <a:r>
              <a:rPr lang="en-GB" sz="1600" dirty="0">
                <a:solidFill>
                  <a:srgbClr val="03406F"/>
                </a:solidFill>
                <a:ea typeface="+mj-ea"/>
              </a:rPr>
              <a:t>, France, 7 October 2026</a:t>
            </a:r>
            <a:endParaRPr lang="en-GB" sz="1800" dirty="0">
              <a:solidFill>
                <a:srgbClr val="FF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639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9E9D-049A-AF34-378B-4E9C09BD2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138134-7CFE-D789-7A56-BA437C55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/>
              <a:t>SNS JU mandate </a:t>
            </a:r>
            <a:r>
              <a:rPr lang="en-GB" sz="2400" dirty="0"/>
              <a:t>is to build </a:t>
            </a:r>
            <a:r>
              <a:rPr lang="en-GB" sz="2400" b="1" dirty="0"/>
              <a:t>Europe’s future connectivity ecosystem</a:t>
            </a:r>
            <a:endParaRPr lang="en-B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5D1D2-5D39-7055-1744-04EFA3AEB9D4}"/>
              </a:ext>
            </a:extLst>
          </p:cNvPr>
          <p:cNvSpPr txBox="1"/>
          <p:nvPr/>
        </p:nvSpPr>
        <p:spPr>
          <a:xfrm>
            <a:off x="4988477" y="1649934"/>
            <a:ext cx="6730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Europe's </a:t>
            </a:r>
            <a:r>
              <a:rPr lang="en-GB" sz="2800" b="1" dirty="0"/>
              <a:t>flagship public-private partnership</a:t>
            </a:r>
            <a:r>
              <a:rPr lang="en-GB" sz="2800" dirty="0"/>
              <a:t> for 6G research and innovation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Brings together </a:t>
            </a:r>
            <a:r>
              <a:rPr lang="en-GB" sz="2800" b="1" dirty="0"/>
              <a:t>industry, academia, and policymakers</a:t>
            </a:r>
            <a:r>
              <a:rPr lang="en-GB" sz="2800" dirty="0"/>
              <a:t> to develop next-generation network technologies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Underpins the next generation of digital networks and services </a:t>
            </a:r>
            <a:r>
              <a:rPr lang="en-GB" sz="2800" b="1" dirty="0"/>
              <a:t>powering</a:t>
            </a:r>
            <a:r>
              <a:rPr lang="en-GB" sz="2800" dirty="0"/>
              <a:t> </a:t>
            </a:r>
            <a:r>
              <a:rPr lang="en-GB" sz="2800" b="1" dirty="0"/>
              <a:t>European competitiveness and sovereignty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098D1-E662-5003-15BE-6150CC81C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90" y="1649934"/>
            <a:ext cx="3801328" cy="429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1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3F0FC8-62CD-4C92-248A-27FB048E8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NTN is a Priority for SNS JU</a:t>
            </a:r>
            <a:endParaRPr lang="en-IE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703F30C-244B-A2CD-4E88-8C0ED550FB4E}"/>
              </a:ext>
            </a:extLst>
          </p:cNvPr>
          <p:cNvGrpSpPr/>
          <p:nvPr/>
        </p:nvGrpSpPr>
        <p:grpSpPr>
          <a:xfrm>
            <a:off x="276181" y="1715383"/>
            <a:ext cx="11577362" cy="4162742"/>
            <a:chOff x="276181" y="1715383"/>
            <a:chExt cx="11577362" cy="4162742"/>
          </a:xfrm>
        </p:grpSpPr>
        <p:sp>
          <p:nvSpPr>
            <p:cNvPr id="7" name="Shape 3"/>
            <p:cNvSpPr/>
            <p:nvPr/>
          </p:nvSpPr>
          <p:spPr>
            <a:xfrm>
              <a:off x="344295" y="2202089"/>
              <a:ext cx="3657600" cy="3352800"/>
            </a:xfrm>
            <a:prstGeom prst="rect">
              <a:avLst/>
            </a:prstGeom>
            <a:solidFill>
              <a:schemeClr val="tx1"/>
            </a:solidFill>
            <a:ln w="12700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IE" sz="2400" dirty="0"/>
            </a:p>
          </p:txBody>
        </p:sp>
        <p:sp>
          <p:nvSpPr>
            <p:cNvPr id="10" name="Shape 6"/>
            <p:cNvSpPr/>
            <p:nvPr/>
          </p:nvSpPr>
          <p:spPr>
            <a:xfrm>
              <a:off x="4270119" y="2202089"/>
              <a:ext cx="3657600" cy="3352800"/>
            </a:xfrm>
            <a:prstGeom prst="rect">
              <a:avLst/>
            </a:prstGeom>
            <a:solidFill>
              <a:schemeClr val="tx1"/>
            </a:solidFill>
            <a:ln w="12700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IE" sz="2400"/>
            </a:p>
          </p:txBody>
        </p:sp>
        <p:sp>
          <p:nvSpPr>
            <p:cNvPr id="11" name="Text 7"/>
            <p:cNvSpPr/>
            <p:nvPr/>
          </p:nvSpPr>
          <p:spPr>
            <a:xfrm>
              <a:off x="4452999" y="3685447"/>
              <a:ext cx="3291840" cy="609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Ubiquitous Coverage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8"/>
            <p:cNvSpPr/>
            <p:nvPr/>
          </p:nvSpPr>
          <p:spPr>
            <a:xfrm>
              <a:off x="4452999" y="4213769"/>
              <a:ext cx="3291840" cy="1341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~70% Earth's surface unserved</a:t>
              </a:r>
              <a:endParaRPr lang="en-US" sz="14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by terrestrial RAN;</a:t>
              </a:r>
              <a:endParaRPr lang="en-US" sz="14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NTN is the only answer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Shape 9"/>
            <p:cNvSpPr/>
            <p:nvPr/>
          </p:nvSpPr>
          <p:spPr>
            <a:xfrm>
              <a:off x="8195943" y="2202089"/>
              <a:ext cx="3657600" cy="3352800"/>
            </a:xfrm>
            <a:prstGeom prst="rect">
              <a:avLst/>
            </a:prstGeom>
            <a:solidFill>
              <a:schemeClr val="tx1"/>
            </a:solidFill>
            <a:ln w="12700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IE" sz="2400"/>
            </a:p>
          </p:txBody>
        </p:sp>
        <p:sp>
          <p:nvSpPr>
            <p:cNvPr id="15" name="Text 10"/>
            <p:cNvSpPr/>
            <p:nvPr/>
          </p:nvSpPr>
          <p:spPr>
            <a:xfrm>
              <a:off x="8378823" y="3945542"/>
              <a:ext cx="3291840" cy="609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Standardization</a:t>
              </a: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6G Architectural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3GPP Rel-17, 18, 19 → 20, 21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 11"/>
            <p:cNvSpPr/>
            <p:nvPr/>
          </p:nvSpPr>
          <p:spPr>
            <a:xfrm>
              <a:off x="8378823" y="4315365"/>
              <a:ext cx="3291840" cy="1341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TN-NTN convergence decisions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made at Rel-21 will be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irreversible at deployment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EE743C2-BE03-51B0-5813-4BDCB197A90D}"/>
                </a:ext>
              </a:extLst>
            </p:cNvPr>
            <p:cNvGrpSpPr/>
            <p:nvPr/>
          </p:nvGrpSpPr>
          <p:grpSpPr>
            <a:xfrm>
              <a:off x="5604773" y="2629734"/>
              <a:ext cx="988291" cy="932873"/>
              <a:chOff x="5594834" y="2261987"/>
              <a:chExt cx="988291" cy="932873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870B3372-A2E8-7286-5FC4-781A36E4C877}"/>
                  </a:ext>
                </a:extLst>
              </p:cNvPr>
              <p:cNvSpPr/>
              <p:nvPr/>
            </p:nvSpPr>
            <p:spPr>
              <a:xfrm>
                <a:off x="5594834" y="2261987"/>
                <a:ext cx="988291" cy="9328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bg1"/>
                  </a:solidFill>
                </a:endParaRPr>
              </a:p>
            </p:txBody>
          </p:sp>
          <p:pic>
            <p:nvPicPr>
              <p:cNvPr id="17" name="Image 1" descr="preencoded.png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5808563" y="2448007"/>
                <a:ext cx="560832" cy="560832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EE989D-2C04-A68A-D83E-2AADD2475C88}"/>
                </a:ext>
              </a:extLst>
            </p:cNvPr>
            <p:cNvGrpSpPr/>
            <p:nvPr/>
          </p:nvGrpSpPr>
          <p:grpSpPr>
            <a:xfrm>
              <a:off x="9548885" y="2601838"/>
              <a:ext cx="988291" cy="932873"/>
              <a:chOff x="9538946" y="2234091"/>
              <a:chExt cx="988291" cy="93287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F094C8A-C6CB-F442-16A1-B65B707A85F5}"/>
                  </a:ext>
                </a:extLst>
              </p:cNvPr>
              <p:cNvSpPr/>
              <p:nvPr/>
            </p:nvSpPr>
            <p:spPr>
              <a:xfrm>
                <a:off x="9538946" y="2234091"/>
                <a:ext cx="988291" cy="9328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bg1"/>
                  </a:solidFill>
                </a:endParaRPr>
              </a:p>
            </p:txBody>
          </p:sp>
          <p:pic>
            <p:nvPicPr>
              <p:cNvPr id="21" name="Image 2" descr="preencoded.png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9746579" y="2441911"/>
                <a:ext cx="573024" cy="573024"/>
              </a:xfrm>
              <a:prstGeom prst="rect">
                <a:avLst/>
              </a:prstGeom>
            </p:spPr>
          </p:pic>
        </p:grpSp>
        <p:sp>
          <p:nvSpPr>
            <p:cNvPr id="22" name="Text 12">
              <a:extLst>
                <a:ext uri="{FF2B5EF4-FFF2-40B4-BE49-F238E27FC236}">
                  <a16:creationId xmlns:a16="http://schemas.microsoft.com/office/drawing/2014/main" id="{7ABB7B7E-8061-24C1-2E3C-253CAF0894EB}"/>
                </a:ext>
              </a:extLst>
            </p:cNvPr>
            <p:cNvSpPr/>
            <p:nvPr/>
          </p:nvSpPr>
          <p:spPr>
            <a:xfrm>
              <a:off x="344295" y="1715383"/>
              <a:ext cx="11509248" cy="4085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TN-NTN integration </a:t>
              </a:r>
              <a:r>
                <a:rPr lang="en-US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is a 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structural 6G requirement </a:t>
              </a:r>
              <a:r>
                <a:rPr lang="en-US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that SNS JU must address to fulfil its mandate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9CEE839-4DB4-4977-8243-F6A00B37CC2C}"/>
                </a:ext>
              </a:extLst>
            </p:cNvPr>
            <p:cNvGrpSpPr/>
            <p:nvPr/>
          </p:nvGrpSpPr>
          <p:grpSpPr>
            <a:xfrm>
              <a:off x="1607829" y="2567849"/>
              <a:ext cx="988291" cy="932873"/>
              <a:chOff x="1597890" y="2200102"/>
              <a:chExt cx="988291" cy="932873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C76960D-D902-165C-B3B7-4732DA8C1BDF}"/>
                  </a:ext>
                </a:extLst>
              </p:cNvPr>
              <p:cNvSpPr/>
              <p:nvPr/>
            </p:nvSpPr>
            <p:spPr>
              <a:xfrm>
                <a:off x="1597890" y="2200102"/>
                <a:ext cx="988291" cy="93287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>
                  <a:solidFill>
                    <a:schemeClr val="bg1"/>
                  </a:solidFill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5C7A0EF-ADD4-12BE-CFEA-D2570E04D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748732" y="2293602"/>
                <a:ext cx="686606" cy="686606"/>
              </a:xfrm>
              <a:prstGeom prst="rect">
                <a:avLst/>
              </a:prstGeom>
            </p:spPr>
          </p:pic>
        </p:grpSp>
        <p:sp>
          <p:nvSpPr>
            <p:cNvPr id="24" name="Text 7">
              <a:extLst>
                <a:ext uri="{FF2B5EF4-FFF2-40B4-BE49-F238E27FC236}">
                  <a16:creationId xmlns:a16="http://schemas.microsoft.com/office/drawing/2014/main" id="{E8CEAE20-9ADD-7D1A-F96E-72853C6F9A2A}"/>
                </a:ext>
              </a:extLst>
            </p:cNvPr>
            <p:cNvSpPr/>
            <p:nvPr/>
          </p:nvSpPr>
          <p:spPr>
            <a:xfrm>
              <a:off x="527175" y="3699851"/>
              <a:ext cx="3291840" cy="609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Technological Sovereignty</a:t>
              </a:r>
              <a:r>
                <a:rPr lang="en-US" b="1" baseline="3000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(1)</a:t>
              </a:r>
              <a:r>
                <a:rPr lang="en-US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" name="Text 8">
              <a:extLst>
                <a:ext uri="{FF2B5EF4-FFF2-40B4-BE49-F238E27FC236}">
                  <a16:creationId xmlns:a16="http://schemas.microsoft.com/office/drawing/2014/main" id="{1CAD2B03-A7CF-36DB-7A5C-5F9AD242ABAA}"/>
                </a:ext>
              </a:extLst>
            </p:cNvPr>
            <p:cNvSpPr/>
            <p:nvPr/>
          </p:nvSpPr>
          <p:spPr>
            <a:xfrm>
              <a:off x="517236" y="4205684"/>
              <a:ext cx="3291840" cy="1341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Ability to </a:t>
              </a:r>
              <a:r>
                <a:rPr lang="en-GB" sz="1400" b="1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develop, provide, protect, and retain </a:t>
              </a:r>
              <a:r>
                <a:rPr lang="en-GB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critical technologies</a:t>
              </a:r>
            </a:p>
            <a:p>
              <a:pPr algn="ctr"/>
              <a:endParaRPr lang="en-GB" sz="14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endParaRP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Ability to </a:t>
              </a:r>
              <a:r>
                <a:rPr lang="en-GB" sz="1400" b="1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act and decide independently </a:t>
              </a:r>
              <a:r>
                <a:rPr lang="en-GB" sz="1400" dirty="0">
                  <a:solidFill>
                    <a:schemeClr val="bg1"/>
                  </a:solidFill>
                  <a:ea typeface="Calibri" pitchFamily="34" charset="-122"/>
                  <a:cs typeface="Calibri" pitchFamily="34" charset="-120"/>
                </a:rPr>
                <a:t>in a globalised environment </a:t>
              </a:r>
              <a:endParaRPr lang="en-US" sz="14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CBEEEA-12E4-A117-67F4-85A7BE806D31}"/>
                </a:ext>
              </a:extLst>
            </p:cNvPr>
            <p:cNvSpPr txBox="1"/>
            <p:nvPr/>
          </p:nvSpPr>
          <p:spPr>
            <a:xfrm>
              <a:off x="276181" y="5647293"/>
              <a:ext cx="106571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(1) Source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: 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itchFamily="2" charset="77"/>
                  <a:ea typeface="Calibri" panose="020F0502020204030204" pitchFamily="34" charset="0"/>
                  <a:cs typeface="Poppins" pitchFamily="2" charset="77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https://www.europarl.europa.eu/RegData/etudes/STUD/2021/697184/EPRS_STU(2021)697184_EN.pdf</a:t>
              </a:r>
              <a:endParaRPr kumimoji="0" lang="en-GR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ea typeface="Calibri" panose="020F0502020204030204" pitchFamily="34" charset="0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7132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0C40C9-62C1-81E1-E100-98647080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3442" y="97487"/>
            <a:ext cx="8373322" cy="738664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/>
              <a:t>TN-NTN integration </a:t>
            </a:r>
            <a:r>
              <a:rPr lang="en-GB" sz="2400" dirty="0"/>
              <a:t>requires that we </a:t>
            </a:r>
            <a:r>
              <a:rPr lang="en-GB" sz="2400" b="1" dirty="0"/>
              <a:t>answer multiple questions</a:t>
            </a:r>
            <a:br>
              <a:rPr lang="en-GB" sz="2400" dirty="0"/>
            </a:br>
            <a:r>
              <a:rPr lang="en-GB" sz="1800" dirty="0"/>
              <a:t>Key areas: spectrum, sovereignty and security</a:t>
            </a:r>
            <a:endParaRPr lang="en-GB" sz="2400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ED6176C8-0503-9BF9-57B3-0959E4E5994D}"/>
              </a:ext>
            </a:extLst>
          </p:cNvPr>
          <p:cNvSpPr/>
          <p:nvPr/>
        </p:nvSpPr>
        <p:spPr>
          <a:xfrm>
            <a:off x="1616521" y="4912514"/>
            <a:ext cx="1330036" cy="886050"/>
          </a:xfrm>
          <a:prstGeom prst="homePlate">
            <a:avLst>
              <a:gd name="adj" fmla="val 3214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New </a:t>
            </a:r>
            <a:r>
              <a:rPr lang="en-GB" dirty="0"/>
              <a:t>questions</a:t>
            </a:r>
            <a:endParaRPr lang="en-BE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7F2709-9A10-D225-BD86-333C3F721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739" y="2089960"/>
            <a:ext cx="1329318" cy="13171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5F4B34-8C8B-CDBE-7BF6-C15853676B6A}"/>
              </a:ext>
            </a:extLst>
          </p:cNvPr>
          <p:cNvSpPr txBox="1"/>
          <p:nvPr/>
        </p:nvSpPr>
        <p:spPr>
          <a:xfrm>
            <a:off x="3900055" y="1195542"/>
            <a:ext cx="641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6G natively integrates satellites, HAPS, UAVs as nodes. </a:t>
            </a:r>
          </a:p>
          <a:p>
            <a:pPr algn="ctr"/>
            <a:r>
              <a:rPr lang="en-GB" b="1" dirty="0"/>
              <a:t>Seamless handovers to maritime, aviation and cross-border areas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8250C-F1D9-B6E3-EDA2-FE35DFE54890}"/>
              </a:ext>
            </a:extLst>
          </p:cNvPr>
          <p:cNvSpPr/>
          <p:nvPr/>
        </p:nvSpPr>
        <p:spPr>
          <a:xfrm>
            <a:off x="3239376" y="2049736"/>
            <a:ext cx="3449782" cy="26600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72028D-9A42-941D-27CC-1F71D781482F}"/>
              </a:ext>
            </a:extLst>
          </p:cNvPr>
          <p:cNvSpPr/>
          <p:nvPr/>
        </p:nvSpPr>
        <p:spPr>
          <a:xfrm>
            <a:off x="7271047" y="2049736"/>
            <a:ext cx="3449782" cy="26600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DB0FEA-5692-0389-C652-4A12B1A324BA}"/>
              </a:ext>
            </a:extLst>
          </p:cNvPr>
          <p:cNvSpPr/>
          <p:nvPr/>
        </p:nvSpPr>
        <p:spPr>
          <a:xfrm>
            <a:off x="3900055" y="2188281"/>
            <a:ext cx="2128423" cy="4156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FROM</a:t>
            </a:r>
            <a:endParaRPr lang="en-BE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090B80-E39E-06C4-D3A2-19BF77A96C45}"/>
              </a:ext>
            </a:extLst>
          </p:cNvPr>
          <p:cNvSpPr/>
          <p:nvPr/>
        </p:nvSpPr>
        <p:spPr>
          <a:xfrm>
            <a:off x="7931726" y="2188281"/>
            <a:ext cx="2128423" cy="4156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TO</a:t>
            </a:r>
            <a:endParaRPr lang="en-B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8F3CD8-8E61-2FA6-C91A-D5D5B48D9676}"/>
              </a:ext>
            </a:extLst>
          </p:cNvPr>
          <p:cNvSpPr txBox="1"/>
          <p:nvPr/>
        </p:nvSpPr>
        <p:spPr>
          <a:xfrm>
            <a:off x="3380289" y="2742461"/>
            <a:ext cx="32950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Networks are </a:t>
            </a:r>
            <a:r>
              <a:rPr lang="en-GB" b="1" dirty="0"/>
              <a:t>territorial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Single-Layer</a:t>
            </a:r>
            <a:r>
              <a:rPr lang="en-GB" dirty="0"/>
              <a:t> Vulnerability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Connectivity as </a:t>
            </a:r>
            <a:r>
              <a:rPr lang="en-GB" b="1" dirty="0"/>
              <a:t>National Infrastructure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TN-NTN</a:t>
            </a:r>
            <a:r>
              <a:rPr lang="en-GB" b="1" dirty="0"/>
              <a:t> Coexistence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85FAD1-E88E-6FB6-FF90-5903DA48C3FB}"/>
              </a:ext>
            </a:extLst>
          </p:cNvPr>
          <p:cNvSpPr txBox="1"/>
          <p:nvPr/>
        </p:nvSpPr>
        <p:spPr>
          <a:xfrm>
            <a:off x="7271048" y="2742463"/>
            <a:ext cx="34497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NTN </a:t>
            </a:r>
            <a:r>
              <a:rPr lang="en-GB" b="1" dirty="0"/>
              <a:t>cross borders </a:t>
            </a:r>
            <a:r>
              <a:rPr lang="en-GB" dirty="0"/>
              <a:t>continuously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Traffic routing may </a:t>
            </a:r>
            <a:r>
              <a:rPr lang="en-GB" b="1" dirty="0"/>
              <a:t>bypass national gateways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Multi-Layer </a:t>
            </a:r>
            <a:r>
              <a:rPr lang="en-GB" dirty="0"/>
              <a:t>Redundancy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Connectivity as </a:t>
            </a:r>
            <a:r>
              <a:rPr lang="en-GB" b="1" dirty="0"/>
              <a:t>Global Utility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TN-NTN</a:t>
            </a:r>
            <a:r>
              <a:rPr lang="en-GB" b="1" dirty="0"/>
              <a:t> Integration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5986C4-8130-BD69-E84A-8C1C7AFC274A}"/>
              </a:ext>
            </a:extLst>
          </p:cNvPr>
          <p:cNvSpPr/>
          <p:nvPr/>
        </p:nvSpPr>
        <p:spPr>
          <a:xfrm>
            <a:off x="3239376" y="4912514"/>
            <a:ext cx="7481453" cy="886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24C847-7A61-F109-3543-E8087712DCEA}"/>
              </a:ext>
            </a:extLst>
          </p:cNvPr>
          <p:cNvSpPr txBox="1"/>
          <p:nvPr/>
        </p:nvSpPr>
        <p:spPr>
          <a:xfrm>
            <a:off x="3239377" y="4949662"/>
            <a:ext cx="7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| USO vs Global service delivery | Lawful intercept | Security |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| Spectrum coordination | Data sovereignty | Licensing |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4F82788-BEED-AD35-EEEF-968675D176ED}"/>
              </a:ext>
            </a:extLst>
          </p:cNvPr>
          <p:cNvSpPr/>
          <p:nvPr/>
        </p:nvSpPr>
        <p:spPr>
          <a:xfrm>
            <a:off x="6754556" y="3000065"/>
            <a:ext cx="449451" cy="886050"/>
          </a:xfrm>
          <a:prstGeom prst="rightArrow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57305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AAAB-DDBF-590C-517F-0F8103B39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A36617-B203-A12C-1C45-7E096291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of our NTN-related projects</a:t>
            </a:r>
            <a:endParaRPr lang="en-IE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89BD30FC-4869-7342-DDA1-D39FF4FE0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11" y="1216308"/>
            <a:ext cx="10577346" cy="49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7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0BC6B0-FF59-7081-A0F8-4FF26DCE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br>
              <a:rPr lang="en-GB" dirty="0"/>
            </a:br>
            <a:r>
              <a:rPr lang="en-GB" dirty="0"/>
              <a:t>EU-Rail &amp; SNS JU synergy</a:t>
            </a:r>
            <a:br>
              <a:rPr lang="en-GB" dirty="0"/>
            </a:br>
            <a:endParaRPr lang="en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DB848-2434-6F96-FACB-7E997701223F}"/>
              </a:ext>
            </a:extLst>
          </p:cNvPr>
          <p:cNvSpPr txBox="1"/>
          <p:nvPr/>
        </p:nvSpPr>
        <p:spPr>
          <a:xfrm>
            <a:off x="4967457" y="1491403"/>
            <a:ext cx="673090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Support the future connectivity needs of the rail community and help progress the digitalisation of a modern European transport ecosystem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Validates </a:t>
            </a:r>
            <a:r>
              <a:rPr lang="en-US" sz="2800" dirty="0" err="1"/>
              <a:t>FRMCS</a:t>
            </a:r>
            <a:r>
              <a:rPr lang="en-US" sz="2800" dirty="0"/>
              <a:t> </a:t>
            </a:r>
            <a:r>
              <a:rPr lang="en-US" sz="2800" dirty="0" err="1"/>
              <a:t>V2</a:t>
            </a:r>
            <a:r>
              <a:rPr lang="en-US" sz="2800" dirty="0"/>
              <a:t> and shapes the </a:t>
            </a:r>
            <a:r>
              <a:rPr lang="en-US" sz="2800" dirty="0" err="1"/>
              <a:t>V3</a:t>
            </a:r>
            <a:r>
              <a:rPr lang="en-US" sz="2800" dirty="0"/>
              <a:t> ecosystem for Europe’s next-generation rail systems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Ensures complementarities between research and innovation agendas rather than establishing fully co-funded joint calls with pooled governance structures</a:t>
            </a:r>
            <a:endParaRPr lang="en-GB" sz="2800" b="1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ACBFAD1-703F-4B3F-F2BF-90AA1E9D87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699" y="1917700"/>
            <a:ext cx="4573757" cy="369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30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19DC952-7AAE-F3E0-EBED-9EB07813C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summary….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AF1107-298B-B9E4-D293-D51F32146CA6}"/>
              </a:ext>
            </a:extLst>
          </p:cNvPr>
          <p:cNvSpPr txBox="1"/>
          <p:nvPr/>
        </p:nvSpPr>
        <p:spPr>
          <a:xfrm>
            <a:off x="650795" y="1536174"/>
            <a:ext cx="105922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definition of the 6G vision has begun at 3GPP and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NTN is recognized as playing a pivotal role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future fully integrated systems.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666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SNS vision is multilayer and involves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cooperation of terrestrial, airborne and space nodes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666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 landscape for research ahead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6668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each layer of the architecture presents differing challenges.</a:t>
            </a:r>
            <a:endParaRPr lang="en-GB" sz="2000" dirty="0">
              <a:solidFill>
                <a:srgbClr val="06668C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68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06668C"/>
                </a:solidFill>
                <a:latin typeface="Calibri" panose="020F0502020204030204"/>
              </a:rPr>
              <a:t>Europe should not miss this opportunity to be at the forefront of the next frontier in telecommunications.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rgbClr val="06668C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u="sng" dirty="0">
                <a:solidFill>
                  <a:srgbClr val="06668C"/>
                </a:solidFill>
                <a:latin typeface="Calibri" panose="020F0502020204030204"/>
              </a:rPr>
              <a:t>Our goal now</a:t>
            </a:r>
            <a:r>
              <a:rPr lang="en-US" sz="2000" dirty="0">
                <a:solidFill>
                  <a:srgbClr val="06668C"/>
                </a:solidFill>
                <a:latin typeface="Calibri" panose="020F0502020204030204"/>
              </a:rPr>
              <a:t>: </a:t>
            </a:r>
            <a:r>
              <a:rPr lang="en-GB" sz="2000" dirty="0">
                <a:solidFill>
                  <a:srgbClr val="06668C"/>
                </a:solidFill>
                <a:latin typeface="Calibri" panose="020F0502020204030204"/>
              </a:rPr>
              <a:t>move from lab validation to real-world </a:t>
            </a:r>
            <a:r>
              <a:rPr lang="en-GB" sz="2000">
                <a:solidFill>
                  <a:srgbClr val="06668C"/>
                </a:solidFill>
                <a:latin typeface="Calibri" panose="020F0502020204030204"/>
              </a:rPr>
              <a:t>NTN trials.</a:t>
            </a:r>
            <a:endParaRPr lang="en-GB" sz="2000" dirty="0">
              <a:solidFill>
                <a:srgbClr val="06668C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8353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F44B8C-C46F-67AB-FFA9-C2702ADFCEFC}"/>
              </a:ext>
            </a:extLst>
          </p:cNvPr>
          <p:cNvSpPr txBox="1"/>
          <p:nvPr/>
        </p:nvSpPr>
        <p:spPr>
          <a:xfrm>
            <a:off x="2209800" y="5757862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060"/>
                </a:solidFill>
              </a:rPr>
              <a:t>Contact us:  </a:t>
            </a:r>
            <a:endParaRPr lang="en-BE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07197"/>
      </p:ext>
    </p:extLst>
  </p:cSld>
  <p:clrMapOvr>
    <a:masterClrMapping/>
  </p:clrMapOvr>
</p:sld>
</file>

<file path=ppt/theme/theme1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6G SNS JU">
  <a:themeElements>
    <a:clrScheme name="5GBlueprint">
      <a:dk1>
        <a:srgbClr val="06668C"/>
      </a:dk1>
      <a:lt1>
        <a:srgbClr val="FFFFFF"/>
      </a:lt1>
      <a:dk2>
        <a:srgbClr val="E1E1E2"/>
      </a:dk2>
      <a:lt2>
        <a:srgbClr val="FFFFFF"/>
      </a:lt2>
      <a:accent1>
        <a:srgbClr val="06668C"/>
      </a:accent1>
      <a:accent2>
        <a:srgbClr val="0CABDF"/>
      </a:accent2>
      <a:accent3>
        <a:srgbClr val="06668C"/>
      </a:accent3>
      <a:accent4>
        <a:srgbClr val="0CABDF"/>
      </a:accent4>
      <a:accent5>
        <a:srgbClr val="E1E1E2"/>
      </a:accent5>
      <a:accent6>
        <a:srgbClr val="000000"/>
      </a:accent6>
      <a:hlink>
        <a:srgbClr val="06668C"/>
      </a:hlink>
      <a:folHlink>
        <a:srgbClr val="0CABD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onception personnalisée">
  <a:themeElements>
    <a:clrScheme name="6GSNS colours">
      <a:dk1>
        <a:srgbClr val="D5DCDF"/>
      </a:dk1>
      <a:lt1>
        <a:srgbClr val="FDFFFF"/>
      </a:lt1>
      <a:dk2>
        <a:srgbClr val="409ED7"/>
      </a:dk2>
      <a:lt2>
        <a:srgbClr val="D5DCDF"/>
      </a:lt2>
      <a:accent1>
        <a:srgbClr val="25235E"/>
      </a:accent1>
      <a:accent2>
        <a:srgbClr val="409ED7"/>
      </a:accent2>
      <a:accent3>
        <a:srgbClr val="337BB8"/>
      </a:accent3>
      <a:accent4>
        <a:srgbClr val="409ED7"/>
      </a:accent4>
      <a:accent5>
        <a:srgbClr val="FDFFFF"/>
      </a:accent5>
      <a:accent6>
        <a:srgbClr val="5A666F"/>
      </a:accent6>
      <a:hlink>
        <a:srgbClr val="25235E"/>
      </a:hlink>
      <a:folHlink>
        <a:srgbClr val="3EA0D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6G SNS JU">
  <a:themeElements>
    <a:clrScheme name="5GBlueprint">
      <a:dk1>
        <a:srgbClr val="06668C"/>
      </a:dk1>
      <a:lt1>
        <a:srgbClr val="FFFFFF"/>
      </a:lt1>
      <a:dk2>
        <a:srgbClr val="E1E1E2"/>
      </a:dk2>
      <a:lt2>
        <a:srgbClr val="FFFFFF"/>
      </a:lt2>
      <a:accent1>
        <a:srgbClr val="06668C"/>
      </a:accent1>
      <a:accent2>
        <a:srgbClr val="0CABDF"/>
      </a:accent2>
      <a:accent3>
        <a:srgbClr val="06668C"/>
      </a:accent3>
      <a:accent4>
        <a:srgbClr val="0CABDF"/>
      </a:accent4>
      <a:accent5>
        <a:srgbClr val="E1E1E2"/>
      </a:accent5>
      <a:accent6>
        <a:srgbClr val="000000"/>
      </a:accent6>
      <a:hlink>
        <a:srgbClr val="06668C"/>
      </a:hlink>
      <a:folHlink>
        <a:srgbClr val="0CABD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6G SNS JU">
  <a:themeElements>
    <a:clrScheme name="5GBlueprint">
      <a:dk1>
        <a:srgbClr val="06668C"/>
      </a:dk1>
      <a:lt1>
        <a:srgbClr val="FFFFFF"/>
      </a:lt1>
      <a:dk2>
        <a:srgbClr val="E1E1E2"/>
      </a:dk2>
      <a:lt2>
        <a:srgbClr val="FFFFFF"/>
      </a:lt2>
      <a:accent1>
        <a:srgbClr val="06668C"/>
      </a:accent1>
      <a:accent2>
        <a:srgbClr val="0CABDF"/>
      </a:accent2>
      <a:accent3>
        <a:srgbClr val="06668C"/>
      </a:accent3>
      <a:accent4>
        <a:srgbClr val="0CABDF"/>
      </a:accent4>
      <a:accent5>
        <a:srgbClr val="E1E1E2"/>
      </a:accent5>
      <a:accent6>
        <a:srgbClr val="000000"/>
      </a:accent6>
      <a:hlink>
        <a:srgbClr val="06668C"/>
      </a:hlink>
      <a:folHlink>
        <a:srgbClr val="0CABD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b3c242-5989-4a94-9354-1d5aaa07787d">
      <Terms xmlns="http://schemas.microsoft.com/office/infopath/2007/PartnerControls"/>
    </lcf76f155ced4ddcb4097134ff3c332f>
    <TaxCatchAll xmlns="e4168550-1974-46cd-bc9d-a64050c098fa" xsi:nil="true"/>
    <Dateetheure xmlns="08b3c242-5989-4a94-9354-1d5aaa07787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01FBBBF5EB444285984C183E000BBC" ma:contentTypeVersion="23" ma:contentTypeDescription="Crée un document." ma:contentTypeScope="" ma:versionID="1e61346710037bd97705cdda802bb34c">
  <xsd:schema xmlns:xsd="http://www.w3.org/2001/XMLSchema" xmlns:xs="http://www.w3.org/2001/XMLSchema" xmlns:p="http://schemas.microsoft.com/office/2006/metadata/properties" xmlns:ns2="08b3c242-5989-4a94-9354-1d5aaa07787d" xmlns:ns3="e4168550-1974-46cd-bc9d-a64050c098fa" targetNamespace="http://schemas.microsoft.com/office/2006/metadata/properties" ma:root="true" ma:fieldsID="dce9887173e9384572f1ed94f8a92b54" ns2:_="" ns3:_="">
    <xsd:import namespace="08b3c242-5989-4a94-9354-1d5aaa07787d"/>
    <xsd:import namespace="e4168550-1974-46cd-bc9d-a64050c09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Dateetheur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3c242-5989-4a94-9354-1d5aaa0778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a387468c-d866-40b1-9620-2cb3d2fdff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Dateetheure" ma:index="23" nillable="true" ma:displayName="Date et heure" ma:format="DateTime" ma:internalName="Dateetheur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168550-1974-46cd-bc9d-a64050c09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e5f83b0-a362-4200-a67a-63bec5363c56}" ma:internalName="TaxCatchAll" ma:showField="CatchAllData" ma:web="e4168550-1974-46cd-bc9d-a64050c09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3FBB61-1284-430F-BCB7-ABCCC407D6A2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8B73C4E-CBF4-4121-B03E-3E153B013556}"/>
</file>

<file path=customXml/itemProps3.xml><?xml version="1.0" encoding="utf-8"?>
<ds:datastoreItem xmlns:ds="http://schemas.openxmlformats.org/officeDocument/2006/customXml" ds:itemID="{FF5B6811-8193-491A-BB6D-FB5F5F5A7A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101</TotalTime>
  <Words>462</Words>
  <Application>Microsoft Office PowerPoint</Application>
  <PresentationFormat>Widescreen</PresentationFormat>
  <Paragraphs>65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Aptos</vt:lpstr>
      <vt:lpstr>Arial</vt:lpstr>
      <vt:lpstr>Calibri</vt:lpstr>
      <vt:lpstr>Comfortaa</vt:lpstr>
      <vt:lpstr>Open Sans</vt:lpstr>
      <vt:lpstr>Police système</vt:lpstr>
      <vt:lpstr>Poppins</vt:lpstr>
      <vt:lpstr>Wingdings</vt:lpstr>
      <vt:lpstr>ZapfDingbatsITC</vt:lpstr>
      <vt:lpstr>2_Blank slide</vt:lpstr>
      <vt:lpstr>Conception personnalisée</vt:lpstr>
      <vt:lpstr>1_6G SNS JU</vt:lpstr>
      <vt:lpstr>1_Conception personnalisée</vt:lpstr>
      <vt:lpstr>3_6G SNS JU</vt:lpstr>
      <vt:lpstr>2_6G SNS JU</vt:lpstr>
      <vt:lpstr> SNS JU NTN Activities and Portfolio   </vt:lpstr>
      <vt:lpstr>SNS JU mandate is to build Europe’s future connectivity ecosystem</vt:lpstr>
      <vt:lpstr>Why NTN is a Priority for SNS JU</vt:lpstr>
      <vt:lpstr>TN-NTN integration requires that we answer multiple questions Key areas: spectrum, sovereignty and security</vt:lpstr>
      <vt:lpstr>Some of our NTN-related projects</vt:lpstr>
      <vt:lpstr> EU-Rail &amp; SNS JU synergy </vt:lpstr>
      <vt:lpstr>In summary….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Address and State of SNS JU, EU Landscape &amp; Plans</dc:title>
  <dc:creator>MICAS Christian (CNECT)</dc:creator>
  <cp:lastModifiedBy>RADU Oana (CNECT-EXT)</cp:lastModifiedBy>
  <cp:revision>437</cp:revision>
  <dcterms:created xsi:type="dcterms:W3CDTF">2022-02-09T18:44:54Z</dcterms:created>
  <dcterms:modified xsi:type="dcterms:W3CDTF">2026-10-05T10:44:03Z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2023-01-25T14:36:49Z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74e449d2-edd0-4110-acb0-28912d24e978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0x010100A201FBBBF5EB444285984C183E000BBC</vt:lpwstr>
  </property>
  <property fmtid="{D5CDD505-2E9C-101B-9397-08002B2CF9AE}" pid="10" name="Order">
    <vt:r8>1312400</vt:r8>
  </property>
  <property fmtid="{D5CDD505-2E9C-101B-9397-08002B2CF9AE}" pid="11" name="TriggerFlowInfo">
    <vt:lpwstr/>
  </property>
  <property fmtid="{D5CDD505-2E9C-101B-9397-08002B2CF9AE}" pid="12" name="_SourceUrl">
    <vt:lpwstr/>
  </property>
  <property fmtid="{D5CDD505-2E9C-101B-9397-08002B2CF9AE}" pid="13" name="_SharedFileIndex">
    <vt:lpwstr/>
  </property>
  <property fmtid="{D5CDD505-2E9C-101B-9397-08002B2CF9AE}" pid="14" name="ComplianceAssetId">
    <vt:lpwstr/>
  </property>
  <property fmtid="{D5CDD505-2E9C-101B-9397-08002B2CF9AE}" pid="15" name="_ExtendedDescription">
    <vt:lpwstr/>
  </property>
</Properties>
</file>